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Comments="0">
  <p:normalViewPr>
    <p:restoredLeft sz="14886"/>
    <p:restoredTop sz="90221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19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7216" cy="73737216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presProps" Target="presProps.xml"  /><Relationship Id="rId42" Type="http://schemas.openxmlformats.org/officeDocument/2006/relationships/viewProps" Target="viewProps.xml"  /><Relationship Id="rId43" Type="http://schemas.openxmlformats.org/officeDocument/2006/relationships/theme" Target="theme/theme1.xml"  /><Relationship Id="rId44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27943e7a6_0_129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52" name="Google Shape;52;gc27943e7a6_0_1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" sz="1200"/>
              <a:t>http://minheeblog.tistory.com/category/PPT</a:t>
            </a:r>
            <a:endParaRPr lang="ko"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endParaRPr lang="ko-KR"/>
          </a:p>
        </p:txBody>
      </p:sp>
      <p:sp>
        <p:nvSpPr>
          <p:cNvPr id="53" name="Google Shape;53;gc27943e7a6_0_1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 lang="ko-KR" altLang="en-US"/>
              </a:pPr>
              <a:t>1</a:t>
            </a:fld>
            <a:endParaRPr lang="en-US"/>
          </a:p>
        </p:txBody>
      </p:sp>
    </p:spTree>
  </p:cSld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27943e7a6_0_17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78" name="Google Shape;78;gc27943e7a6_0_1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" sz="1200"/>
              <a:t>http://minheeblog.tistory.com/category/PPT</a:t>
            </a:r>
            <a:endParaRPr lang="ko"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endParaRPr lang="ko-KR"/>
          </a:p>
        </p:txBody>
      </p:sp>
      <p:sp>
        <p:nvSpPr>
          <p:cNvPr id="79" name="Google Shape;79;gc27943e7a6_0_17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 lang="ko-KR" altLang="en-US"/>
              </a:pPr>
              <a:t>10</a:t>
            </a:fld>
            <a:endParaRPr lang="en-US"/>
          </a:p>
        </p:txBody>
      </p:sp>
    </p:spTree>
  </p:cSld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27943e7a6_0_17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78" name="Google Shape;78;gc27943e7a6_0_1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" sz="1200"/>
              <a:t>http://minheeblog.tistory.com/category/PPT</a:t>
            </a:r>
            <a:endParaRPr lang="ko"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endParaRPr lang="ko-KR"/>
          </a:p>
        </p:txBody>
      </p:sp>
      <p:sp>
        <p:nvSpPr>
          <p:cNvPr id="79" name="Google Shape;79;gc27943e7a6_0_17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 lang="ko-KR" altLang="en-US"/>
              </a:pPr>
              <a:t>11</a:t>
            </a:fld>
            <a:endParaRPr lang="en-US"/>
          </a:p>
        </p:txBody>
      </p:sp>
    </p:spTree>
  </p:cSld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27943e7a6_0_17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78" name="Google Shape;78;gc27943e7a6_0_1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" sz="1200"/>
              <a:t>http://minheeblog.tistory.com/category/PPT</a:t>
            </a:r>
            <a:endParaRPr lang="ko"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endParaRPr lang="ko-KR"/>
          </a:p>
        </p:txBody>
      </p:sp>
      <p:sp>
        <p:nvSpPr>
          <p:cNvPr id="79" name="Google Shape;79;gc27943e7a6_0_17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 lang="ko-KR" altLang="en-US"/>
              </a:pPr>
              <a:t>12</a:t>
            </a:fld>
            <a:endParaRPr lang="en-US"/>
          </a:p>
        </p:txBody>
      </p:sp>
    </p:spTree>
  </p:cSld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27943e7a6_0_17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78" name="Google Shape;78;gc27943e7a6_0_1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" sz="1200"/>
              <a:t>http://minheeblog.tistory.com/category/PPT</a:t>
            </a:r>
            <a:endParaRPr lang="ko"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endParaRPr lang="ko-KR"/>
          </a:p>
        </p:txBody>
      </p:sp>
      <p:sp>
        <p:nvSpPr>
          <p:cNvPr id="79" name="Google Shape;79;gc27943e7a6_0_17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 lang="ko-KR" altLang="en-US"/>
              </a:pPr>
              <a:t>13</a:t>
            </a:fld>
            <a:endParaRPr lang="en-US"/>
          </a:p>
        </p:txBody>
      </p:sp>
    </p:spTree>
  </p:cSld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27943e7a6_0_17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78" name="Google Shape;78;gc27943e7a6_0_1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" sz="1200"/>
              <a:t>http://minheeblog.tistory.com/category/PPT</a:t>
            </a:r>
            <a:endParaRPr lang="ko"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endParaRPr lang="ko-KR"/>
          </a:p>
        </p:txBody>
      </p:sp>
      <p:sp>
        <p:nvSpPr>
          <p:cNvPr id="79" name="Google Shape;79;gc27943e7a6_0_17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 lang="ko-KR" altLang="en-US"/>
              </a:pPr>
              <a:t>14</a:t>
            </a:fld>
            <a:endParaRPr lang="en-US"/>
          </a:p>
        </p:txBody>
      </p:sp>
    </p:spTree>
  </p:cSld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27943e7a6_0_17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78" name="Google Shape;78;gc27943e7a6_0_1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" sz="1200"/>
              <a:t>http://minheeblog.tistory.com/category/PPT</a:t>
            </a:r>
            <a:endParaRPr lang="ko"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endParaRPr lang="ko-KR"/>
          </a:p>
        </p:txBody>
      </p:sp>
      <p:sp>
        <p:nvSpPr>
          <p:cNvPr id="79" name="Google Shape;79;gc27943e7a6_0_17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 lang="ko-KR" altLang="en-US"/>
              </a:pPr>
              <a:t>15</a:t>
            </a:fld>
            <a:endParaRPr lang="en-US"/>
          </a:p>
        </p:txBody>
      </p:sp>
    </p:spTree>
  </p:cSld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27943e7a6_0_17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78" name="Google Shape;78;gc27943e7a6_0_1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" sz="1200"/>
              <a:t>http://minheeblog.tistory.com/category/PPT</a:t>
            </a:r>
            <a:endParaRPr lang="ko"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endParaRPr lang="ko-KR"/>
          </a:p>
        </p:txBody>
      </p:sp>
      <p:sp>
        <p:nvSpPr>
          <p:cNvPr id="79" name="Google Shape;79;gc27943e7a6_0_17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 lang="ko-KR" altLang="en-US"/>
              </a:pPr>
              <a:t>16</a:t>
            </a:fld>
            <a:endParaRPr lang="en-US"/>
          </a:p>
        </p:txBody>
      </p:sp>
    </p:spTree>
  </p:cSld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27943e7a6_0_17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78" name="Google Shape;78;gc27943e7a6_0_1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" sz="1200"/>
              <a:t>http://minheeblog.tistory.com/category/PPT</a:t>
            </a:r>
            <a:endParaRPr lang="ko"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endParaRPr lang="ko-KR"/>
          </a:p>
        </p:txBody>
      </p:sp>
      <p:sp>
        <p:nvSpPr>
          <p:cNvPr id="79" name="Google Shape;79;gc27943e7a6_0_17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 lang="ko-KR" altLang="en-US"/>
              </a:pPr>
              <a:t>17</a:t>
            </a:fld>
            <a:endParaRPr lang="en-US"/>
          </a:p>
        </p:txBody>
      </p:sp>
    </p:spTree>
  </p:cSld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27943e7a6_0_13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634700" y="685800"/>
            <a:ext cx="81279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124" name="Google Shape;124;gc27943e7a6_0_1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27943e7a6_0_132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634700" y="685800"/>
            <a:ext cx="81279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131" name="Google Shape;131;gc27943e7a6_0_1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27943e7a6_0_130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63" name="Google Shape;63;gc27943e7a6_0_1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" sz="1200"/>
              <a:t>http://minheeblog.tistory.com/category/PPT</a:t>
            </a:r>
            <a:endParaRPr lang="ko"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endParaRPr lang="ko-KR"/>
          </a:p>
        </p:txBody>
      </p:sp>
      <p:sp>
        <p:nvSpPr>
          <p:cNvPr id="64" name="Google Shape;64;gc27943e7a6_0_13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 lang="ko-KR" altLang="en-US"/>
              </a:pPr>
              <a:t>2</a:t>
            </a:fld>
            <a:endParaRPr lang="en-US"/>
          </a:p>
        </p:txBody>
      </p:sp>
    </p:spTree>
  </p:cSld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27943e7a6_0_133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634700" y="685800"/>
            <a:ext cx="81279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138" name="Google Shape;138;gc27943e7a6_0_1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27943e7a6_0_134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634700" y="685800"/>
            <a:ext cx="81279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150" name="Google Shape;150;gc27943e7a6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27943e7a6_0_135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634700" y="685800"/>
            <a:ext cx="81279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160" name="Google Shape;160;gc27943e7a6_0_1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27943e7a6_0_136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634700" y="685800"/>
            <a:ext cx="81279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173" name="Google Shape;173;gc27943e7a6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27943e7a6_0_137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634700" y="685800"/>
            <a:ext cx="81279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183" name="Google Shape;183;gc27943e7a6_0_1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27943e7a6_0_138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634700" y="685800"/>
            <a:ext cx="81279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190" name="Google Shape;190;gc27943e7a6_0_1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27943e7a6_0_139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634700" y="685800"/>
            <a:ext cx="81279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01" name="Google Shape;201;gc27943e7a6_0_1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27943e7a6_0_139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634700" y="685800"/>
            <a:ext cx="81279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11" name="Google Shape;211;gc27943e7a6_0_1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27943e7a6_0_140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634700" y="685800"/>
            <a:ext cx="81279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20" name="Google Shape;220;gc27943e7a6_0_1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27943e7a6_0_14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634700" y="685800"/>
            <a:ext cx="81279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29" name="Google Shape;229;gc27943e7a6_0_1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27943e7a6_0_17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78" name="Google Shape;78;gc27943e7a6_0_1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" sz="1200"/>
              <a:t>http://minheeblog.tistory.com/category/PPT</a:t>
            </a:r>
            <a:endParaRPr lang="ko"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endParaRPr lang="ko-KR"/>
          </a:p>
        </p:txBody>
      </p:sp>
      <p:sp>
        <p:nvSpPr>
          <p:cNvPr id="79" name="Google Shape;79;gc27943e7a6_0_17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 lang="ko-KR" altLang="en-US"/>
              </a:pPr>
              <a:t>3</a:t>
            </a:fld>
            <a:endParaRPr lang="en-US"/>
          </a:p>
        </p:txBody>
      </p:sp>
    </p:spTree>
  </p:cSld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27943e7a6_0_142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634700" y="685800"/>
            <a:ext cx="81279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38" name="Google Shape;238;gc27943e7a6_0_1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27943e7a6_0_143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634700" y="685800"/>
            <a:ext cx="81279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47" name="Google Shape;247;gc27943e7a6_0_1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27943e7a6_0_144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634700" y="685800"/>
            <a:ext cx="81279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67" name="Google Shape;267;gc27943e7a6_0_1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27943e7a6_0_145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634700" y="685800"/>
            <a:ext cx="81279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78" name="Google Shape;278;gc27943e7a6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27943e7a6_0_14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634700" y="685800"/>
            <a:ext cx="81279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299" name="Google Shape;299;gc27943e7a6_0_1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c27943e7a6_0_149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634700" y="685800"/>
            <a:ext cx="81279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314" name="Google Shape;314;gc27943e7a6_0_1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c27943e7a6_0_149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634700" y="685800"/>
            <a:ext cx="81279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321" name="Google Shape;321;gc27943e7a6_0_1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</p:spTree>
  </p:cSld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27943e7a6_0_150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331" name="Google Shape;331;gc27943e7a6_0_1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" sz="1200"/>
              <a:t>http://minheeblog.tistory.com/category/PPT</a:t>
            </a:r>
            <a:endParaRPr lang="ko"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endParaRPr lang="ko-KR"/>
          </a:p>
        </p:txBody>
      </p:sp>
      <p:sp>
        <p:nvSpPr>
          <p:cNvPr id="332" name="Google Shape;332;gc27943e7a6_0_15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 lang="ko-KR" altLang="en-US"/>
              </a:pPr>
              <a:t>38</a:t>
            </a:fld>
            <a:endParaRPr lang="en-US"/>
          </a:p>
        </p:txBody>
      </p:sp>
    </p:spTree>
  </p:cSld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c27943e7a6_0_15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342" name="Google Shape;342;gc27943e7a6_0_1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" sz="1200"/>
              <a:t>http://minheeblog.tistory.com/category/PPT</a:t>
            </a:r>
            <a:endParaRPr lang="ko"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endParaRPr lang="ko-KR"/>
          </a:p>
        </p:txBody>
      </p:sp>
      <p:sp>
        <p:nvSpPr>
          <p:cNvPr id="343" name="Google Shape;343;gc27943e7a6_0_15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 lang="ko-KR" altLang="en-US"/>
              </a:pPr>
              <a:t>39</a:t>
            </a:fld>
            <a:endParaRPr 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27943e7a6_0_174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84" name="Google Shape;84;gc27943e7a6_0_1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" sz="1200"/>
              <a:t>http://minheeblog.tistory.com/category/PPT</a:t>
            </a:r>
            <a:endParaRPr lang="ko"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endParaRPr lang="ko-KR"/>
          </a:p>
        </p:txBody>
      </p:sp>
      <p:sp>
        <p:nvSpPr>
          <p:cNvPr id="85" name="Google Shape;85;gc27943e7a6_0_17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 lang="ko-KR" altLang="en-US"/>
              </a:pPr>
              <a:t>4</a:t>
            </a:fld>
            <a:endParaRPr 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27943e7a6_0_178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111" name="Google Shape;111;gc27943e7a6_0_1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" sz="1200"/>
              <a:t>http://minheeblog.tistory.com/category/PPT</a:t>
            </a:r>
            <a:endParaRPr lang="ko"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endParaRPr lang="ko-KR"/>
          </a:p>
        </p:txBody>
      </p:sp>
      <p:sp>
        <p:nvSpPr>
          <p:cNvPr id="112" name="Google Shape;112;gc27943e7a6_0_17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 lang="ko-KR" altLang="en-US"/>
              </a:pPr>
              <a:t>5</a:t>
            </a:fld>
            <a:endParaRPr lang="en-US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4f9feb064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118" name="Google Shape;118;gc4f9feb0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" sz="1200"/>
              <a:t>http://minheeblog.tistory.com/category/PPT</a:t>
            </a:r>
            <a:endParaRPr lang="ko"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endParaRPr lang="ko-KR"/>
          </a:p>
        </p:txBody>
      </p:sp>
      <p:sp>
        <p:nvSpPr>
          <p:cNvPr id="119" name="Google Shape;119;gc4f9feb06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 lang="ko-KR" altLang="en-US"/>
              </a:pPr>
              <a:t>6</a:t>
            </a:fld>
            <a:endParaRPr lang="en-US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27943e7a6_0_17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78" name="Google Shape;78;gc27943e7a6_0_1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" sz="1200"/>
              <a:t>http://minheeblog.tistory.com/category/PPT</a:t>
            </a:r>
            <a:endParaRPr lang="ko"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endParaRPr lang="ko-KR"/>
          </a:p>
        </p:txBody>
      </p:sp>
      <p:sp>
        <p:nvSpPr>
          <p:cNvPr id="79" name="Google Shape;79;gc27943e7a6_0_17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 lang="ko-KR" altLang="en-US"/>
              </a:pPr>
              <a:t>7</a:t>
            </a:fld>
            <a:endParaRPr lang="en-US"/>
          </a:p>
        </p:txBody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27943e7a6_0_17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78" name="Google Shape;78;gc27943e7a6_0_1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" sz="1200"/>
              <a:t>http://minheeblog.tistory.com/category/PPT</a:t>
            </a:r>
            <a:endParaRPr lang="ko"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endParaRPr lang="ko-KR"/>
          </a:p>
        </p:txBody>
      </p:sp>
      <p:sp>
        <p:nvSpPr>
          <p:cNvPr id="79" name="Google Shape;79;gc27943e7a6_0_17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 lang="ko-KR" altLang="en-US"/>
              </a:pPr>
              <a:t>8</a:t>
            </a:fld>
            <a:endParaRPr lang="en-US"/>
          </a:p>
        </p:txBody>
      </p:sp>
    </p:spTree>
  </p:cSld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27943e7a6_0_17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78" name="Google Shape;78;gc27943e7a6_0_1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algun Gothic"/>
              <a:buNone/>
              <a:defRPr lang="ko-KR" altLang="en-US"/>
            </a:pPr>
            <a:r>
              <a:rPr lang="ko" sz="1200"/>
              <a:t>http://minheeblog.tistory.com/category/PPT</a:t>
            </a:r>
            <a:endParaRPr lang="ko"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endParaRPr lang="ko-KR"/>
          </a:p>
        </p:txBody>
      </p:sp>
      <p:sp>
        <p:nvSpPr>
          <p:cNvPr id="79" name="Google Shape;79;gc27943e7a6_0_17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  <a:defRPr lang="ko-KR" altLang="en-US"/>
              </a:pPr>
              <a:t>9</a:t>
            </a:fld>
            <a:endParaRPr 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 idx="0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4" tIns="91424" rIns="91424" bIns="91424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4" tIns="91424" rIns="91424" bIns="91424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99" y="1200150"/>
            <a:ext cx="4038599" cy="16469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199" y="1200150"/>
            <a:ext cx="4038599" cy="16469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56027" y="2988165"/>
            <a:ext cx="4038599" cy="16469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4647027" y="2988165"/>
            <a:ext cx="4038599" cy="16469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1152529" y="4714882"/>
            <a:ext cx="1905014" cy="3428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noAutofit/>
          </a:bodyPr>
          <a:lstStyle>
            <a:lvl1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0" lang="ko-KR" altLang="en-US" sz="1400" b="0" i="0" baseline="0" mc:Ignorable="hp" hp:hslEmbossed="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D8D7A7C4-C82A-4D21-9AB0-F0C5A1D3EF09}" type="datetime1">
              <a:rPr xmlns:mc="http://schemas.openxmlformats.org/markup-compatibility/2006" xmlns:hp="http://schemas.haansoft.com/office/presentation/8.0" kumimoji="0" lang="ko-KR" altLang="en-US" sz="1400" b="0" i="0" mc:Ignorable="hp" hp:hslEmbossed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2021-03-06</a:t>
            </a:fld>
            <a:endParaRPr xmlns:mc="http://schemas.openxmlformats.org/markup-compatibility/2006" xmlns:hp="http://schemas.haansoft.com/office/presentation/8.0" kumimoji="0" lang="ko-KR" altLang="en-US" sz="1400" b="0" i="0" mc:Ignorable="hp" hp:hslEmbossed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590918" y="4714882"/>
            <a:ext cx="2895639" cy="3428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noAutofit/>
          </a:bodyPr>
          <a:lstStyle>
            <a:lvl1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0" lang="ko-KR" altLang="en-US" sz="1400" b="0" i="0" baseline="0" mc:Ignorable="hp" hp:hslEmbossed="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0" lang="ko-KR" altLang="en-US" sz="1400" b="0" i="0" mc:Ignorable="hp" hp:hslEmbossed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endParaRPr xmlns:mc="http://schemas.openxmlformats.org/markup-compatibility/2006" xmlns:hp="http://schemas.haansoft.com/office/presentation/8.0" kumimoji="0" lang="ko-KR" altLang="en-US" sz="1400" b="0" i="0" mc:Ignorable="hp" hp:hslEmbossed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19932" y="4714882"/>
            <a:ext cx="1905014" cy="342894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b">
            <a:noAutofit/>
          </a:bodyPr>
          <a:lstStyle>
            <a:lvl1pPr marL="0" lvl="0" indent="0" algn="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0" lang="ko-KR" altLang="en-US" sz="1400" b="0" i="0" baseline="0" mc:Ignorable="hp" hp:hslEmbossed="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 marL="0" lvl="0" indent="0" algn="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fld id="{96A33658-6293-4188-BCB9-EA96978C8985}" type="slidenum">
              <a:rPr xmlns:mc="http://schemas.openxmlformats.org/markup-compatibility/2006" xmlns:hp="http://schemas.haansoft.com/office/presentation/8.0" kumimoji="0" lang="ko-KR" altLang="en-US" sz="1400" b="0" i="0" mc:Ignorable="hp" hp:hslEmbossed="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marL="0" lvl="0" indent="0" algn="r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lang="ko-KR" altLang="en-US"/>
              </a:pPr>
              <a:t>‹#›</a:t>
            </a:fld>
            <a:endParaRPr xmlns:mc="http://schemas.openxmlformats.org/markup-compatibility/2006" xmlns:hp="http://schemas.haansoft.com/office/presentation/8.0" kumimoji="0" lang="ko-KR" altLang="en-US" sz="1400" b="0" i="0" mc:Ignorable="hp" hp:hslEmbossed="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 idx="0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imple Light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 lang="ko-KR" altLang="en-US"/>
              </a:pPr>
              <a:t>‹#›</a:t>
            </a:fld>
            <a:endParaRPr lang="ko-K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2.png"  /><Relationship Id="rId4" Type="http://schemas.openxmlformats.org/officeDocument/2006/relationships/image" Target="../media/image2.png"  /><Relationship Id="rId5" Type="http://schemas.openxmlformats.org/officeDocument/2006/relationships/image" Target="../media/image2.png"  /><Relationship Id="rId6" Type="http://schemas.openxmlformats.org/officeDocument/2006/relationships/image" Target="../media/image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3.png"  /><Relationship Id="rId4" Type="http://schemas.openxmlformats.org/officeDocument/2006/relationships/image" Target="../media/image3.png"  /><Relationship Id="rId5" Type="http://schemas.openxmlformats.org/officeDocument/2006/relationships/image" Target="../media/image3.png"  /><Relationship Id="rId6" Type="http://schemas.openxmlformats.org/officeDocument/2006/relationships/image" Target="../media/image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3.png"  /><Relationship Id="rId4" Type="http://schemas.openxmlformats.org/officeDocument/2006/relationships/image" Target="../media/image3.png"  /><Relationship Id="rId5" Type="http://schemas.openxmlformats.org/officeDocument/2006/relationships/image" Target="../media/image3.png"  /><Relationship Id="rId6" Type="http://schemas.openxmlformats.org/officeDocument/2006/relationships/image" Target="../media/image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3.png"  /><Relationship Id="rId4" Type="http://schemas.openxmlformats.org/officeDocument/2006/relationships/image" Target="../media/image3.png"  /><Relationship Id="rId5" Type="http://schemas.openxmlformats.org/officeDocument/2006/relationships/image" Target="../media/image3.png"  /><Relationship Id="rId6" Type="http://schemas.openxmlformats.org/officeDocument/2006/relationships/image" Target="../media/image4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2.png"  /><Relationship Id="rId4" Type="http://schemas.openxmlformats.org/officeDocument/2006/relationships/image" Target="../media/image2.png"  /><Relationship Id="rId5" Type="http://schemas.openxmlformats.org/officeDocument/2006/relationships/image" Target="../media/image2.png"  /><Relationship Id="rId6" Type="http://schemas.openxmlformats.org/officeDocument/2006/relationships/image" Target="../media/image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3.png"  /><Relationship Id="rId4" Type="http://schemas.openxmlformats.org/officeDocument/2006/relationships/image" Target="../media/image3.png"  /><Relationship Id="rId5" Type="http://schemas.openxmlformats.org/officeDocument/2006/relationships/image" Target="../media/image5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3.png"  /><Relationship Id="rId4" Type="http://schemas.openxmlformats.org/officeDocument/2006/relationships/image" Target="../media/image3.png"  /><Relationship Id="rId5" Type="http://schemas.openxmlformats.org/officeDocument/2006/relationships/image" Target="../media/image3.png"  /><Relationship Id="rId6" Type="http://schemas.openxmlformats.org/officeDocument/2006/relationships/image" Target="../media/image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11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7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0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8.png"  /><Relationship Id="rId4" Type="http://schemas.openxmlformats.org/officeDocument/2006/relationships/image" Target="../media/image9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14.jpeg"  /><Relationship Id="rId4" Type="http://schemas.openxmlformats.org/officeDocument/2006/relationships/image" Target="../media/image1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16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5.xml"  /><Relationship Id="rId3" Type="http://schemas.openxmlformats.org/officeDocument/2006/relationships/image" Target="../media/image17.jpeg"  /><Relationship Id="rId4" Type="http://schemas.openxmlformats.org/officeDocument/2006/relationships/image" Target="../media/image18.jpeg"  /><Relationship Id="rId5" Type="http://schemas.openxmlformats.org/officeDocument/2006/relationships/image" Target="../media/image19.jpeg"  /><Relationship Id="rId6" Type="http://schemas.openxmlformats.org/officeDocument/2006/relationships/image" Target="../media/image9.jpeg"  /><Relationship Id="rId7" Type="http://schemas.openxmlformats.org/officeDocument/2006/relationships/image" Target="../media/image20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6.xml"  /><Relationship Id="rId3" Type="http://schemas.openxmlformats.org/officeDocument/2006/relationships/image" Target="../media/image21.png"  /><Relationship Id="rId4" Type="http://schemas.openxmlformats.org/officeDocument/2006/relationships/image" Target="../media/image22.jpeg"  /><Relationship Id="rId5" Type="http://schemas.openxmlformats.org/officeDocument/2006/relationships/image" Target="../media/image23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7.xml"  /><Relationship Id="rId3" Type="http://schemas.openxmlformats.org/officeDocument/2006/relationships/image" Target="../media/image24.png"  /><Relationship Id="rId4" Type="http://schemas.openxmlformats.org/officeDocument/2006/relationships/image" Target="../media/image25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8.xml"  /><Relationship Id="rId3" Type="http://schemas.openxmlformats.org/officeDocument/2006/relationships/image" Target="../media/image26.png"  /><Relationship Id="rId4" Type="http://schemas.openxmlformats.org/officeDocument/2006/relationships/image" Target="../media/image22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9.xml"  /><Relationship Id="rId3" Type="http://schemas.openxmlformats.org/officeDocument/2006/relationships/image" Target="../media/image27.png"  /><Relationship Id="rId4" Type="http://schemas.openxmlformats.org/officeDocument/2006/relationships/image" Target="../media/image28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0.xml"  /><Relationship Id="rId3" Type="http://schemas.openxmlformats.org/officeDocument/2006/relationships/image" Target="../media/image29.jpeg"  /><Relationship Id="rId4" Type="http://schemas.openxmlformats.org/officeDocument/2006/relationships/image" Target="../media/image30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1.xml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2.xml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Relationship Id="rId5" Type="http://schemas.openxmlformats.org/officeDocument/2006/relationships/image" Target="../media/image30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4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5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6.xml"  /><Relationship Id="rId2" Type="http://schemas.openxmlformats.org/officeDocument/2006/relationships/slideLayout" Target="../slideLayouts/slideLayout3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7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38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8.xml"  /><Relationship Id="rId2" Type="http://schemas.openxmlformats.org/officeDocument/2006/relationships/slideLayout" Target="../slideLayouts/slideLayout1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1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1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1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1.xml"  /><Relationship Id="rId3" Type="http://schemas.openxmlformats.org/officeDocument/2006/relationships/image" Target="../media/image2.png"  /><Relationship Id="rId4" Type="http://schemas.openxmlformats.org/officeDocument/2006/relationships/image" Target="../media/image2.png"  /><Relationship Id="rId5" Type="http://schemas.openxmlformats.org/officeDocument/2006/relationships/image" Target="../media/image2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365D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259020" y="3493187"/>
            <a:ext cx="5472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ko" sz="4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일루와</a:t>
            </a:r>
            <a:endParaRPr b="1" i="0" sz="4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545" y="-186380"/>
            <a:ext cx="3679545" cy="367954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25954" y="4167203"/>
            <a:ext cx="547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이동형 음식</a:t>
            </a:r>
            <a:r>
              <a:rPr b="1" lang="ko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점</a:t>
            </a:r>
            <a:r>
              <a:rPr b="1" i="0" lang="ko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B to C 연결 서비스</a:t>
            </a:r>
            <a:endParaRPr b="1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270438" y="4016372"/>
            <a:ext cx="8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┏</a:t>
            </a:r>
            <a:endParaRPr b="1" i="0" sz="2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4191959" y="4226414"/>
            <a:ext cx="8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┛</a:t>
            </a:r>
            <a:endParaRPr b="1" i="0" sz="2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4061554" y="2164578"/>
            <a:ext cx="5472600" cy="12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소프트웨어 개발/ DB 인프라 구축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IT 관련 제품공급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6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사업계획서</a:t>
            </a:r>
            <a:endParaRPr b="1" sz="16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736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121;p18"/>
          <p:cNvSpPr txBox="1"/>
          <p:nvPr/>
        </p:nvSpPr>
        <p:spPr>
          <a:xfrm>
            <a:off x="304431" y="338736"/>
            <a:ext cx="325571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소프트웨어 플랫폼 분야</a:t>
            </a:r>
            <a:endParaRPr lang="ko-KR" altLang="en-US" sz="1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"/>
          <p:cNvSpPr/>
          <p:nvPr/>
        </p:nvSpPr>
        <p:spPr>
          <a:xfrm rot="21600000">
            <a:off x="607075" y="1102869"/>
            <a:ext cx="8117570" cy="3869637"/>
          </a:xfrm>
          <a:prstGeom prst="rect">
            <a:avLst/>
          </a:prstGeom>
          <a:solidFill>
            <a:srgbClr val="ccffff"/>
          </a:solidFill>
          <a:ln w="9491" cap="flat" cmpd="sng" algn="ctr">
            <a:solidFill>
              <a:srgbClr val="008080"/>
            </a:solidFill>
            <a:prstDash val="solid"/>
            <a:round/>
          </a:ln>
          <a:effectLst>
            <a:outerShdw dist="107073" dir="2700000" algn="tl">
              <a:srgbClr val="009999"/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3" name=""/>
          <p:cNvSpPr/>
          <p:nvPr/>
        </p:nvSpPr>
        <p:spPr>
          <a:xfrm rot="21600000">
            <a:off x="378373" y="874169"/>
            <a:ext cx="4192061" cy="609830"/>
          </a:xfrm>
          <a:prstGeom prst="rect">
            <a:avLst/>
          </a:prstGeom>
          <a:solidFill>
            <a:schemeClr val="accent1"/>
          </a:solidFill>
          <a:ln w="9491" cap="flat" cmpd="sng" algn="ctr">
            <a:solidFill>
              <a:srgbClr val="3333cc"/>
            </a:solidFill>
            <a:prstDash val="solid"/>
            <a:round/>
          </a:ln>
          <a:effectLst>
            <a:outerShdw dist="107073" dir="2700000" algn="tl">
              <a:srgbClr val="0066cc"/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4" name=""/>
          <p:cNvSpPr txBox="1"/>
          <p:nvPr/>
        </p:nvSpPr>
        <p:spPr>
          <a:xfrm>
            <a:off x="624784" y="973062"/>
            <a:ext cx="3733310" cy="3970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2000" b="1" i="0" mc:Ignorable="hp" hp:hslEmbossed="0">
                <a:solidFill>
                  <a:schemeClr val="tx1"/>
                </a:solidFill>
                <a:latin typeface="HY중고딕"/>
                <a:ea typeface="HY중고딕"/>
              </a:rPr>
              <a:t>일루와 서비스의 경쟁력</a:t>
            </a:r>
            <a:endParaRPr xmlns:mc="http://schemas.openxmlformats.org/markup-compatibility/2006" xmlns:hp="http://schemas.haansoft.com/office/presentation/8.0" kumimoji="1" lang="ko-KR" altLang="en-US" sz="2000" b="1" i="0" mc:Ignorable="hp" hp:hslEmbossed="0">
              <a:solidFill>
                <a:schemeClr val="tx1"/>
              </a:solidFill>
              <a:latin typeface="HY중고딕"/>
              <a:ea typeface="HY중고딕"/>
            </a:endParaRPr>
          </a:p>
        </p:txBody>
      </p:sp>
      <p:sp>
        <p:nvSpPr>
          <p:cNvPr id="95" name=""/>
          <p:cNvSpPr txBox="1"/>
          <p:nvPr/>
        </p:nvSpPr>
        <p:spPr>
          <a:xfrm>
            <a:off x="1002759" y="1463235"/>
            <a:ext cx="7592752" cy="31883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0" i="1" mc:Ignorable="hp" hp:hslEmbossed="0">
                <a:solidFill>
                  <a:srgbClr val="3333cc">
                    <a:alpha val="100000"/>
                  </a:srgbClr>
                </a:solidFill>
                <a:latin typeface="굴림"/>
                <a:ea typeface="굴림"/>
              </a:rPr>
              <a:t>트렌디하게 성공적인 사례만 모았다. - 성공의 필수 법칙, 벤치마킹. 미개척 분야, 틈새시장을 트렌디하게 노리다.</a:t>
            </a:r>
            <a:endParaRPr xmlns:mc="http://schemas.openxmlformats.org/markup-compatibility/2006" xmlns:hp="http://schemas.haansoft.com/office/presentation/8.0" kumimoji="1" lang="ko-KR" altLang="en-US" sz="1600" b="0" i="1" mc:Ignorable="hp" hp:hslEmbossed="0">
              <a:solidFill>
                <a:srgbClr val="3333cc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Verdana"/>
                <a:ea typeface="굴림"/>
              </a:rPr>
              <a:t> 미개발 분야에 데이터 인프라 구축.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Verdana"/>
              <a:ea typeface="굴림"/>
            </a:endParaRPr>
          </a:p>
          <a:p>
            <a:pPr marL="0" lvl="0" indent="0" algn="l" rtl="0" eaLnBrk="1" latinLnBrk="1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Verdana"/>
                <a:ea typeface="굴림"/>
              </a:rPr>
              <a:t> 배달의민</a:t>
            </a:r>
            <a:r>
              <a:rPr xmlns:mc="http://schemas.openxmlformats.org/markup-compatibility/2006" xmlns:hp="http://schemas.haansoft.com/office/presentation/8.0" kumimoji="1" lang="en-US" altLang="ko-KR" sz="1600" b="1" i="0" mc:Ignorable="hp" hp:hslEmbossed="0">
                <a:solidFill>
                  <a:schemeClr val="tx1"/>
                </a:solidFill>
                <a:latin typeface="Verdana"/>
                <a:ea typeface="굴림"/>
              </a:rPr>
              <a:t>x, </a:t>
            </a: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Verdana"/>
                <a:ea typeface="굴림"/>
              </a:rPr>
              <a:t>카카</a:t>
            </a:r>
            <a:r>
              <a:rPr xmlns:mc="http://schemas.openxmlformats.org/markup-compatibility/2006" xmlns:hp="http://schemas.haansoft.com/office/presentation/8.0" kumimoji="1" lang="en-US" altLang="ko-KR" sz="1600" b="1" i="0" mc:Ignorable="hp" hp:hslEmbossed="0">
                <a:solidFill>
                  <a:schemeClr val="tx1"/>
                </a:solidFill>
                <a:latin typeface="Verdana"/>
                <a:ea typeface="굴림"/>
              </a:rPr>
              <a:t>x</a:t>
            </a: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Verdana"/>
                <a:ea typeface="굴림"/>
              </a:rPr>
              <a:t>택시 등등 타분야에 성공적인 사례들만 벤치마킹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Verdana"/>
              <a:ea typeface="굴림"/>
            </a:endParaRPr>
          </a:p>
          <a:p>
            <a:pPr marL="0" lvl="0" indent="0" algn="l" rtl="0" eaLnBrk="1" latinLnBrk="1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Verdana"/>
                <a:ea typeface="굴림"/>
              </a:rPr>
              <a:t> 온라인 결제, 간편결제 시대에 발 맞춰 네이버페이, 카카오페이 등 대기업</a:t>
            </a:r>
            <a:r>
              <a:rPr xmlns:mc="http://schemas.openxmlformats.org/markup-compatibility/2006" xmlns:hp="http://schemas.haansoft.com/office/presentation/8.0" kumimoji="1" lang="en-US" altLang="ko-KR" sz="1600" b="1" i="0" mc:Ignorable="hp" hp:hslEmbossed="0">
                <a:solidFill>
                  <a:schemeClr val="tx1"/>
                </a:solidFill>
                <a:latin typeface="Verdana"/>
                <a:ea typeface="굴림"/>
              </a:rPr>
              <a:t> API</a:t>
            </a: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Verdana"/>
                <a:ea typeface="굴림"/>
              </a:rPr>
              <a:t>사용, 현 시점의 트렌드에 맞춘 마케팅 - 상품 - 결제 시스템. 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Verdana"/>
              <a:ea typeface="굴림"/>
            </a:endParaRPr>
          </a:p>
          <a:p>
            <a:pPr marL="0" lvl="0" indent="0" algn="l" rtl="0" eaLnBrk="1" latinLnBrk="1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Verdana"/>
                <a:ea typeface="굴림"/>
              </a:rPr>
              <a:t> 푸드트럭 아이템의 경쟁력이 곧 일루와의 경쟁력.  국내 푸드트럭 시장의 성장을 도모 -&gt; 일루와 서비스의 성장 -&gt; 데이터 인프라의 역할 -&gt; 재투자, 선순환 생성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Verdana"/>
              <a:ea typeface="굴림"/>
            </a:endParaRPr>
          </a:p>
          <a:p>
            <a:pPr marL="0" lvl="0" indent="0" algn="l" rtl="0" eaLnBrk="1" latinLnBrk="1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Verdana"/>
              <a:ea typeface="굴림"/>
            </a:endParaRPr>
          </a:p>
        </p:txBody>
      </p:sp>
      <p:pic>
        <p:nvPicPr>
          <p:cNvPr id="97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20036" y="2512651"/>
            <a:ext cx="228700" cy="174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98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827596" y="2997268"/>
            <a:ext cx="228700" cy="174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99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827595" y="3507955"/>
            <a:ext cx="228700" cy="174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00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812476" y="4341690"/>
            <a:ext cx="228700" cy="1746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736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21;p18"/>
          <p:cNvSpPr txBox="1"/>
          <p:nvPr/>
        </p:nvSpPr>
        <p:spPr>
          <a:xfrm>
            <a:off x="304431" y="338736"/>
            <a:ext cx="325571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프랜차이즈 브랜딩 분야</a:t>
            </a:r>
            <a:endParaRPr lang="ko-KR" altLang="en-US" sz="1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"/>
          <p:cNvSpPr/>
          <p:nvPr/>
        </p:nvSpPr>
        <p:spPr>
          <a:xfrm rot="21600000">
            <a:off x="745805" y="993068"/>
            <a:ext cx="7470960" cy="3794274"/>
          </a:xfrm>
          <a:prstGeom prst="rect">
            <a:avLst/>
          </a:prstGeom>
          <a:solidFill>
            <a:srgbClr val="ccffff"/>
          </a:solidFill>
          <a:ln w="9491" cap="flat" cmpd="sng" algn="ctr">
            <a:solidFill>
              <a:srgbClr val="008080"/>
            </a:solidFill>
            <a:prstDash val="solid"/>
            <a:round/>
          </a:ln>
          <a:effectLst>
            <a:outerShdw dist="107073" dir="2700000" algn="tl">
              <a:srgbClr val="009999"/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1" name=""/>
          <p:cNvSpPr/>
          <p:nvPr/>
        </p:nvSpPr>
        <p:spPr>
          <a:xfrm rot="21600000">
            <a:off x="517105" y="764367"/>
            <a:ext cx="2287005" cy="609886"/>
          </a:xfrm>
          <a:prstGeom prst="rect">
            <a:avLst/>
          </a:prstGeom>
          <a:solidFill>
            <a:schemeClr val="accent1"/>
          </a:solidFill>
          <a:ln w="9491" cap="flat" cmpd="sng" algn="ctr">
            <a:solidFill>
              <a:srgbClr val="3333cc"/>
            </a:solidFill>
            <a:prstDash val="solid"/>
            <a:round/>
          </a:ln>
          <a:effectLst>
            <a:outerShdw dist="107073" dir="2700000" algn="tl">
              <a:srgbClr val="0066cc"/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2" name=""/>
          <p:cNvSpPr txBox="1"/>
          <p:nvPr/>
        </p:nvSpPr>
        <p:spPr>
          <a:xfrm>
            <a:off x="1050721" y="840582"/>
            <a:ext cx="1677174" cy="3970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20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시장 환경</a:t>
            </a:r>
            <a:endParaRPr xmlns:mc="http://schemas.openxmlformats.org/markup-compatibility/2006" xmlns:hp="http://schemas.haansoft.com/office/presentation/8.0" kumimoji="1" lang="ko-KR" altLang="en-US" sz="20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13" name=""/>
          <p:cNvSpPr txBox="1"/>
          <p:nvPr/>
        </p:nvSpPr>
        <p:spPr>
          <a:xfrm>
            <a:off x="1138382" y="1526684"/>
            <a:ext cx="6937965" cy="31081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800" b="0" i="0" mc:Ignorable="hp" hp:hslEmbossed="0">
                <a:solidFill>
                  <a:srgbClr val="3333cc">
                    <a:alpha val="100000"/>
                  </a:srgbClr>
                </a:solidFill>
                <a:latin typeface="굴림"/>
                <a:ea typeface="굴림"/>
              </a:rPr>
              <a:t>식사류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3333cc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 꾸준한 일식 / 한식 / 중식 등 기존의 모든 요식업계 창업.  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kumimoji="1" lang="ko-KR" altLang="en-US" sz="1600" b="0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800" b="0" i="0" mc:Ignorable="hp" hp:hslEmbossed="0">
                <a:solidFill>
                  <a:srgbClr val="3333cc">
                    <a:alpha val="100000"/>
                  </a:srgbClr>
                </a:solidFill>
                <a:latin typeface="굴림"/>
                <a:ea typeface="굴림"/>
              </a:rPr>
              <a:t>간식류 / 카페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3333cc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 카페, 꼬치류, 튀김류 등등  충분한 수요량에 따른 지속적인 공급의 노력.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3333cc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800" b="0" i="0" mc:Ignorable="hp" hp:hslEmbossed="0">
                <a:solidFill>
                  <a:srgbClr val="3333cc">
                    <a:alpha val="100000"/>
                  </a:srgbClr>
                </a:solidFill>
                <a:latin typeface="굴림"/>
                <a:ea typeface="굴림"/>
              </a:rPr>
              <a:t> 서비스 업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3333cc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 미용, 네일아트, 헤어컷 등 서비스업 신규 수요 확대.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800" b="0" i="0" mc:Ignorable="hp" hp:hslEmbossed="0">
                <a:solidFill>
                  <a:srgbClr val="3333cc">
                    <a:alpha val="100000"/>
                  </a:srgbClr>
                </a:solidFill>
                <a:latin typeface="굴림"/>
                <a:ea typeface="굴림"/>
              </a:rPr>
              <a:t> 꾸준한 </a:t>
            </a:r>
            <a:r>
              <a:rPr xmlns:mc="http://schemas.openxmlformats.org/markup-compatibility/2006" xmlns:hp="http://schemas.haansoft.com/office/presentation/8.0" kumimoji="1" lang="ko-KR" altLang="en-US" sz="1800" b="0" i="0" u="none" strike="noStrike" kern="1200" cap="none" normalizeH="0" mc:Ignorable="hp" hp:hslEmbossed="0">
                <a:solidFill>
                  <a:srgbClr val="3333cc"/>
                </a:solidFill>
                <a:latin typeface="굴림"/>
                <a:ea typeface="굴림"/>
              </a:rPr>
              <a:t>자영업 시장</a:t>
            </a:r>
            <a:endParaRPr xmlns:mc="http://schemas.openxmlformats.org/markup-compatibility/2006" xmlns:hp="http://schemas.haansoft.com/office/presentation/8.0" kumimoji="1" lang="ko-KR" altLang="en-US" sz="1800" b="0" i="0" u="none" strike="noStrike" kern="1200" cap="none" normalizeH="0" mc:Ignorable="hp" hp:hslEmbossed="0">
              <a:solidFill>
                <a:srgbClr val="3333cc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 자영업 시장은 코로나에도 불구하고 꾸준히 신규 수요 생성중. 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</p:txBody>
      </p:sp>
      <p:pic>
        <p:nvPicPr>
          <p:cNvPr id="114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978336" y="1815861"/>
            <a:ext cx="228700" cy="174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15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948097" y="2571750"/>
            <a:ext cx="228700" cy="174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16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985895" y="3326563"/>
            <a:ext cx="228700" cy="174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17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1001014" y="4103542"/>
            <a:ext cx="228700" cy="174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736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121;p18"/>
          <p:cNvSpPr txBox="1"/>
          <p:nvPr/>
        </p:nvSpPr>
        <p:spPr>
          <a:xfrm>
            <a:off x="304431" y="338736"/>
            <a:ext cx="325571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프랜차이즈 브랜딩 분야</a:t>
            </a:r>
            <a:endParaRPr lang="ko-KR" altLang="en-US" sz="1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"/>
          <p:cNvSpPr/>
          <p:nvPr/>
        </p:nvSpPr>
        <p:spPr>
          <a:xfrm rot="21600000">
            <a:off x="607075" y="1102869"/>
            <a:ext cx="8117570" cy="3869637"/>
          </a:xfrm>
          <a:prstGeom prst="rect">
            <a:avLst/>
          </a:prstGeom>
          <a:solidFill>
            <a:srgbClr val="ccffff"/>
          </a:solidFill>
          <a:ln w="9491" cap="flat" cmpd="sng" algn="ctr">
            <a:solidFill>
              <a:srgbClr val="008080"/>
            </a:solidFill>
            <a:prstDash val="solid"/>
            <a:round/>
          </a:ln>
          <a:effectLst>
            <a:outerShdw dist="107073" dir="2700000" algn="tl">
              <a:srgbClr val="009999"/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3" name=""/>
          <p:cNvSpPr/>
          <p:nvPr/>
        </p:nvSpPr>
        <p:spPr>
          <a:xfrm rot="21600000">
            <a:off x="378373" y="874169"/>
            <a:ext cx="4192061" cy="609830"/>
          </a:xfrm>
          <a:prstGeom prst="rect">
            <a:avLst/>
          </a:prstGeom>
          <a:solidFill>
            <a:schemeClr val="accent1"/>
          </a:solidFill>
          <a:ln w="9491" cap="flat" cmpd="sng" algn="ctr">
            <a:solidFill>
              <a:srgbClr val="3333cc"/>
            </a:solidFill>
            <a:prstDash val="solid"/>
            <a:round/>
          </a:ln>
          <a:effectLst>
            <a:outerShdw dist="107073" dir="2700000" algn="tl">
              <a:srgbClr val="0066cc"/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4" name=""/>
          <p:cNvSpPr txBox="1"/>
          <p:nvPr/>
        </p:nvSpPr>
        <p:spPr>
          <a:xfrm>
            <a:off x="624784" y="973062"/>
            <a:ext cx="3733310" cy="3970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2000" b="1" i="0" mc:Ignorable="hp" hp:hslEmbossed="0">
                <a:solidFill>
                  <a:schemeClr val="tx1"/>
                </a:solidFill>
                <a:latin typeface="HY중고딕"/>
                <a:ea typeface="HY중고딕"/>
              </a:rPr>
              <a:t>일루와 서비스의 경쟁력</a:t>
            </a:r>
            <a:endParaRPr xmlns:mc="http://schemas.openxmlformats.org/markup-compatibility/2006" xmlns:hp="http://schemas.haansoft.com/office/presentation/8.0" kumimoji="1" lang="ko-KR" altLang="en-US" sz="2000" b="1" i="0" mc:Ignorable="hp" hp:hslEmbossed="0">
              <a:solidFill>
                <a:schemeClr val="tx1"/>
              </a:solidFill>
              <a:latin typeface="HY중고딕"/>
              <a:ea typeface="HY중고딕"/>
            </a:endParaRPr>
          </a:p>
        </p:txBody>
      </p:sp>
      <p:pic>
        <p:nvPicPr>
          <p:cNvPr id="97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27595" y="1771817"/>
            <a:ext cx="228700" cy="174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98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842715" y="2484396"/>
            <a:ext cx="228700" cy="174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99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888071" y="3122419"/>
            <a:ext cx="228700" cy="174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00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940988" y="4024190"/>
            <a:ext cx="228700" cy="1746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02" name=""/>
          <p:cNvSpPr txBox="1"/>
          <p:nvPr/>
        </p:nvSpPr>
        <p:spPr>
          <a:xfrm>
            <a:off x="1138382" y="1526684"/>
            <a:ext cx="6937965" cy="31081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800" b="0" i="0" mc:Ignorable="hp" hp:hslEmbossed="0">
                <a:solidFill>
                  <a:srgbClr val="3333cc">
                    <a:alpha val="100000"/>
                  </a:srgbClr>
                </a:solidFill>
                <a:latin typeface="굴림"/>
                <a:ea typeface="굴림"/>
              </a:rPr>
              <a:t>저투자 - 고효율의 모델링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3333cc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 로우 리스크 대비 하이 리턴을 기대할 수 있는 스타트업 모델링.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800" b="0" i="0" mc:Ignorable="hp" hp:hslEmbossed="0">
                <a:solidFill>
                  <a:srgbClr val="3333cc">
                    <a:alpha val="100000"/>
                  </a:srgbClr>
                </a:solidFill>
                <a:latin typeface="굴림"/>
                <a:ea typeface="굴림"/>
              </a:rPr>
              <a:t>컨텐츠의 제한성 </a:t>
            </a:r>
            <a:r>
              <a:rPr xmlns:mc="http://schemas.openxmlformats.org/markup-compatibility/2006" xmlns:hp="http://schemas.haansoft.com/office/presentation/8.0" kumimoji="1" lang="en-US" altLang="ko-KR" sz="1800" b="0" i="0" mc:Ignorable="hp" hp:hslEmbossed="0">
                <a:solidFill>
                  <a:srgbClr val="3333cc">
                    <a:alpha val="100000"/>
                  </a:srgbClr>
                </a:solidFill>
                <a:latin typeface="굴림"/>
                <a:ea typeface="굴림"/>
              </a:rPr>
              <a:t>x</a:t>
            </a:r>
            <a:endParaRPr xmlns:mc="http://schemas.openxmlformats.org/markup-compatibility/2006" xmlns:hp="http://schemas.haansoft.com/office/presentation/8.0" kumimoji="1" lang="en-US" altLang="ko-KR" sz="1800" b="0" i="0" mc:Ignorable="hp" hp:hslEmbossed="0">
              <a:solidFill>
                <a:srgbClr val="3333cc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 요식업, 카페, 서비스 업까지 수요만 있다면 어떤 공급이든 제공이 가능.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3333cc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800" b="0" i="0" mc:Ignorable="hp" hp:hslEmbossed="0">
                <a:solidFill>
                  <a:srgbClr val="3333cc">
                    <a:alpha val="100000"/>
                  </a:srgbClr>
                </a:solidFill>
                <a:latin typeface="굴림"/>
                <a:ea typeface="굴림"/>
              </a:rPr>
              <a:t> 청년 창업, 루키 스타트업 지원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3333cc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 창업시에 금전적 부담을 트럭 렌트 / 임대 시스템으로 덜어줌, 다방면 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에서 할부 개념 적용 -&gt; 초기 창업 비용 지원 및 감소.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800" b="0" i="0" mc:Ignorable="hp" hp:hslEmbossed="0">
                <a:solidFill>
                  <a:srgbClr val="3333cc">
                    <a:alpha val="100000"/>
                  </a:srgbClr>
                </a:solidFill>
                <a:latin typeface="굴림"/>
                <a:ea typeface="굴림"/>
              </a:rPr>
              <a:t> 하드웨어 포스기 자체 제작 / 공급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3333cc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 일루와만의 결제 주문 시스템 적용 하드웨어 제조 / 공급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736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121;p18"/>
          <p:cNvSpPr txBox="1"/>
          <p:nvPr/>
        </p:nvSpPr>
        <p:spPr>
          <a:xfrm>
            <a:off x="319549" y="270700"/>
            <a:ext cx="325571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인프라 산업 분야</a:t>
            </a:r>
            <a:endParaRPr lang="ko-KR" altLang="en-US" sz="1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"/>
          <p:cNvSpPr/>
          <p:nvPr/>
        </p:nvSpPr>
        <p:spPr>
          <a:xfrm rot="21600000">
            <a:off x="299271" y="1858481"/>
            <a:ext cx="3887965" cy="2820677"/>
          </a:xfrm>
          <a:prstGeom prst="rect">
            <a:avLst/>
          </a:prstGeom>
          <a:solidFill>
            <a:srgbClr val="ccffff"/>
          </a:solidFill>
          <a:ln w="9491" cap="flat" cmpd="sng" algn="ctr">
            <a:solidFill>
              <a:srgbClr val="008080"/>
            </a:solidFill>
            <a:prstDash val="solid"/>
            <a:round/>
          </a:ln>
          <a:effectLst>
            <a:outerShdw dist="107073" dir="2700000" algn="tl">
              <a:srgbClr val="009999"/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0" name=""/>
          <p:cNvSpPr/>
          <p:nvPr/>
        </p:nvSpPr>
        <p:spPr>
          <a:xfrm rot="21600000">
            <a:off x="1047145" y="903910"/>
            <a:ext cx="2287061" cy="609886"/>
          </a:xfrm>
          <a:prstGeom prst="rect">
            <a:avLst/>
          </a:prstGeom>
          <a:solidFill>
            <a:schemeClr val="accent1"/>
          </a:solidFill>
          <a:ln w="9491" cap="flat" cmpd="sng" algn="ctr">
            <a:solidFill>
              <a:srgbClr val="3333cc"/>
            </a:solidFill>
            <a:prstDash val="solid"/>
            <a:round/>
          </a:ln>
          <a:effectLst>
            <a:outerShdw dist="107073" dir="2700000" algn="tl">
              <a:srgbClr val="0066cc"/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1" name=""/>
          <p:cNvSpPr txBox="1"/>
          <p:nvPr/>
        </p:nvSpPr>
        <p:spPr>
          <a:xfrm>
            <a:off x="1504546" y="1056396"/>
            <a:ext cx="1677174" cy="3970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20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시장 환경</a:t>
            </a:r>
            <a:endParaRPr xmlns:mc="http://schemas.openxmlformats.org/markup-compatibility/2006" xmlns:hp="http://schemas.haansoft.com/office/presentation/8.0" kumimoji="1" lang="ko-KR" altLang="en-US" sz="20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12" name=""/>
          <p:cNvSpPr txBox="1"/>
          <p:nvPr/>
        </p:nvSpPr>
        <p:spPr>
          <a:xfrm>
            <a:off x="649599" y="2192896"/>
            <a:ext cx="3582994" cy="22581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5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모바일 주문, 온라인 결제 등 인터넷 서비스의 폭발적 증가</a:t>
            </a:r>
            <a:endParaRPr xmlns:mc="http://schemas.openxmlformats.org/markup-compatibility/2006" xmlns:hp="http://schemas.haansoft.com/office/presentation/8.0" kumimoji="1" lang="ko-KR" altLang="en-US" sz="15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kumimoji="1" lang="ko-KR" altLang="en-US" sz="15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5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웹어플리케이션 서버 웹 호스팅 서비스</a:t>
            </a:r>
            <a:endParaRPr xmlns:mc="http://schemas.openxmlformats.org/markup-compatibility/2006" xmlns:hp="http://schemas.haansoft.com/office/presentation/8.0" kumimoji="1" lang="ko-KR" altLang="en-US" sz="15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5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수요 증대 </a:t>
            </a:r>
            <a:endParaRPr xmlns:mc="http://schemas.openxmlformats.org/markup-compatibility/2006" xmlns:hp="http://schemas.haansoft.com/office/presentation/8.0" kumimoji="1" lang="ko-KR" altLang="en-US" sz="15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kumimoji="1" lang="ko-KR" altLang="en-US" sz="15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500" b="1" i="0" u="none" strike="noStrike" kern="1200" cap="none" normalizeH="0" mc:Ignorable="hp" hp:hslEmbossed="0">
                <a:solidFill>
                  <a:srgbClr val="000000"/>
                </a:solidFill>
                <a:latin typeface="굴림"/>
                <a:ea typeface="굴림"/>
              </a:rPr>
              <a:t>데이터 뉴딜 정책에 따라, 데이터 베이스 </a:t>
            </a:r>
            <a:endParaRPr xmlns:mc="http://schemas.openxmlformats.org/markup-compatibility/2006" xmlns:hp="http://schemas.haansoft.com/office/presentation/8.0" kumimoji="1" lang="ko-KR" altLang="en-US" sz="1500" b="1" i="0" u="none" strike="noStrike" kern="1200" cap="none" normalizeH="0" mc:Ignorable="hp" hp:hslEmbossed="0">
              <a:solidFill>
                <a:srgbClr val="000000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500" b="1" i="0" u="none" strike="noStrike" kern="1200" cap="none" normalizeH="0" mc:Ignorable="hp" hp:hslEmbossed="0">
                <a:solidFill>
                  <a:srgbClr val="000000"/>
                </a:solidFill>
                <a:latin typeface="굴림"/>
                <a:ea typeface="굴림"/>
              </a:rPr>
              <a:t>인프라 산업 수요 증가</a:t>
            </a:r>
            <a:endParaRPr xmlns:mc="http://schemas.openxmlformats.org/markup-compatibility/2006" xmlns:hp="http://schemas.haansoft.com/office/presentation/8.0" kumimoji="1" lang="ko-KR" altLang="en-US" sz="1500" b="1" i="0" u="none" strike="noStrike" kern="1200" cap="none" normalizeH="0" mc:Ignorable="hp" hp:hslEmbossed="0">
              <a:solidFill>
                <a:srgbClr val="000000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5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  </a:t>
            </a:r>
            <a:endParaRPr xmlns:mc="http://schemas.openxmlformats.org/markup-compatibility/2006" xmlns:hp="http://schemas.haansoft.com/office/presentation/8.0" kumimoji="1" lang="ko-KR" altLang="en-US" sz="15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</p:txBody>
      </p:sp>
      <p:pic>
        <p:nvPicPr>
          <p:cNvPr id="113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51756" y="2397042"/>
            <a:ext cx="228700" cy="174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14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59316" y="3184707"/>
            <a:ext cx="228700" cy="174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15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451756" y="3894564"/>
            <a:ext cx="228700" cy="174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17" name=""/>
          <p:cNvSpPr txBox="1"/>
          <p:nvPr/>
        </p:nvSpPr>
        <p:spPr>
          <a:xfrm>
            <a:off x="7236670" y="1864746"/>
            <a:ext cx="1524689" cy="3049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4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(단위 : 억원)</a:t>
            </a:r>
            <a:endParaRPr xmlns:mc="http://schemas.openxmlformats.org/markup-compatibility/2006" xmlns:hp="http://schemas.haansoft.com/office/presentation/8.0" kumimoji="1" lang="ko-KR" altLang="en-US" sz="14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18" name=""/>
          <p:cNvSpPr/>
          <p:nvPr/>
        </p:nvSpPr>
        <p:spPr>
          <a:xfrm rot="21600000">
            <a:off x="4873394" y="714922"/>
            <a:ext cx="3582994" cy="609886"/>
          </a:xfrm>
          <a:prstGeom prst="rect">
            <a:avLst/>
          </a:prstGeom>
          <a:solidFill>
            <a:schemeClr val="accent1"/>
          </a:solidFill>
          <a:ln w="9491" cap="flat" cmpd="sng" algn="ctr">
            <a:solidFill>
              <a:srgbClr val="3333cc"/>
            </a:solidFill>
            <a:prstDash val="solid"/>
            <a:round/>
          </a:ln>
          <a:effectLst>
            <a:outerShdw dist="107073" dir="2700000" algn="tl">
              <a:srgbClr val="0066cc"/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9" name=""/>
          <p:cNvSpPr txBox="1"/>
          <p:nvPr/>
        </p:nvSpPr>
        <p:spPr>
          <a:xfrm>
            <a:off x="4897987" y="837170"/>
            <a:ext cx="3582994" cy="3668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8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데이터 인프라 산업 시장 </a:t>
            </a:r>
            <a:endParaRPr xmlns:mc="http://schemas.openxmlformats.org/markup-compatibility/2006" xmlns:hp="http://schemas.haansoft.com/office/presentation/8.0" kumimoji="1" lang="ko-KR" altLang="en-US" sz="18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21" name=""/>
          <p:cNvSpPr/>
          <p:nvPr/>
        </p:nvSpPr>
        <p:spPr>
          <a:xfrm rot="21600000">
            <a:off x="4662714" y="1784094"/>
            <a:ext cx="4205465" cy="2850915"/>
          </a:xfrm>
          <a:prstGeom prst="rect">
            <a:avLst/>
          </a:prstGeom>
          <a:solidFill>
            <a:srgbClr val="ccffff"/>
          </a:solidFill>
          <a:ln w="9491" cap="flat" cmpd="sng" algn="ctr">
            <a:solidFill>
              <a:srgbClr val="008080"/>
            </a:solidFill>
            <a:prstDash val="solid"/>
            <a:round/>
          </a:ln>
          <a:effectLst>
            <a:outerShdw dist="107073" dir="2700000" algn="tl">
              <a:srgbClr val="009999"/>
            </a:outerShdw>
          </a:effectLst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2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676941" y="2049010"/>
            <a:ext cx="4158650" cy="23457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736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121;p18"/>
          <p:cNvSpPr txBox="1"/>
          <p:nvPr/>
        </p:nvSpPr>
        <p:spPr>
          <a:xfrm>
            <a:off x="304431" y="338736"/>
            <a:ext cx="325571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인프라 산업 분야</a:t>
            </a:r>
            <a:endParaRPr lang="ko-KR" altLang="en-US" sz="1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"/>
          <p:cNvSpPr/>
          <p:nvPr/>
        </p:nvSpPr>
        <p:spPr>
          <a:xfrm rot="21600000">
            <a:off x="607075" y="1102869"/>
            <a:ext cx="8117570" cy="3869637"/>
          </a:xfrm>
          <a:prstGeom prst="rect">
            <a:avLst/>
          </a:prstGeom>
          <a:solidFill>
            <a:srgbClr val="ccffff"/>
          </a:solidFill>
          <a:ln w="9491" cap="flat" cmpd="sng" algn="ctr">
            <a:solidFill>
              <a:srgbClr val="008080"/>
            </a:solidFill>
            <a:prstDash val="solid"/>
            <a:round/>
          </a:ln>
          <a:effectLst>
            <a:outerShdw dist="107073" dir="2700000" algn="tl">
              <a:srgbClr val="009999"/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3" name=""/>
          <p:cNvSpPr/>
          <p:nvPr/>
        </p:nvSpPr>
        <p:spPr>
          <a:xfrm rot="21600000">
            <a:off x="378373" y="874169"/>
            <a:ext cx="4192061" cy="609830"/>
          </a:xfrm>
          <a:prstGeom prst="rect">
            <a:avLst/>
          </a:prstGeom>
          <a:solidFill>
            <a:schemeClr val="accent1"/>
          </a:solidFill>
          <a:ln w="9491" cap="flat" cmpd="sng" algn="ctr">
            <a:solidFill>
              <a:srgbClr val="3333cc"/>
            </a:solidFill>
            <a:prstDash val="solid"/>
            <a:round/>
          </a:ln>
          <a:effectLst>
            <a:outerShdw dist="107073" dir="2700000" algn="tl">
              <a:srgbClr val="0066cc"/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4" name=""/>
          <p:cNvSpPr txBox="1"/>
          <p:nvPr/>
        </p:nvSpPr>
        <p:spPr>
          <a:xfrm>
            <a:off x="624784" y="973062"/>
            <a:ext cx="3733310" cy="3970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2000" b="1" i="0" mc:Ignorable="hp" hp:hslEmbossed="0">
                <a:solidFill>
                  <a:schemeClr val="tx1"/>
                </a:solidFill>
                <a:latin typeface="HY중고딕"/>
                <a:ea typeface="HY중고딕"/>
              </a:rPr>
              <a:t>일루와 서비스의 경쟁력</a:t>
            </a:r>
            <a:endParaRPr xmlns:mc="http://schemas.openxmlformats.org/markup-compatibility/2006" xmlns:hp="http://schemas.haansoft.com/office/presentation/8.0" kumimoji="1" lang="ko-KR" altLang="en-US" sz="2000" b="1" i="0" mc:Ignorable="hp" hp:hslEmbossed="0">
              <a:solidFill>
                <a:schemeClr val="tx1"/>
              </a:solidFill>
              <a:latin typeface="HY중고딕"/>
              <a:ea typeface="HY중고딕"/>
            </a:endParaRPr>
          </a:p>
        </p:txBody>
      </p:sp>
      <p:pic>
        <p:nvPicPr>
          <p:cNvPr id="97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80511" y="1779376"/>
            <a:ext cx="228700" cy="174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98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865393" y="2484396"/>
            <a:ext cx="228700" cy="174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99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888071" y="3122419"/>
            <a:ext cx="228700" cy="174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00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910750" y="3804964"/>
            <a:ext cx="228700" cy="1746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02" name=""/>
          <p:cNvSpPr txBox="1"/>
          <p:nvPr/>
        </p:nvSpPr>
        <p:spPr>
          <a:xfrm>
            <a:off x="1138382" y="1526684"/>
            <a:ext cx="6937965" cy="31081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800" b="0" i="0" mc:Ignorable="hp" hp:hslEmbossed="0">
                <a:solidFill>
                  <a:srgbClr val="3333cc">
                    <a:alpha val="100000"/>
                  </a:srgbClr>
                </a:solidFill>
                <a:latin typeface="굴림"/>
                <a:ea typeface="굴림"/>
              </a:rPr>
              <a:t>미개척 분야를 새롭게 개척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3333cc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 데이터 인프라 산업이 전무한 푸드트럭 분야에 새롭게 </a:t>
            </a:r>
            <a:r>
              <a:rPr xmlns:mc="http://schemas.openxmlformats.org/markup-compatibility/2006" xmlns:hp="http://schemas.haansoft.com/office/presentation/8.0" kumimoji="1" lang="en-US" altLang="ko-KR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DB</a:t>
            </a: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시스템 구축.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1800" b="0" i="0" mc:Ignorable="hp" hp:hslEmbossed="0">
                <a:solidFill>
                  <a:srgbClr val="3333cc">
                    <a:alpha val="100000"/>
                  </a:srgbClr>
                </a:solidFill>
                <a:latin typeface="굴림"/>
                <a:ea typeface="굴림"/>
              </a:rPr>
              <a:t>DB</a:t>
            </a:r>
            <a:r>
              <a:rPr xmlns:mc="http://schemas.openxmlformats.org/markup-compatibility/2006" xmlns:hp="http://schemas.haansoft.com/office/presentation/8.0" kumimoji="1" lang="ko-KR" altLang="en-US" sz="1800" b="0" i="0" mc:Ignorable="hp" hp:hslEmbossed="0">
                <a:solidFill>
                  <a:srgbClr val="3333cc">
                    <a:alpha val="100000"/>
                  </a:srgbClr>
                </a:solidFill>
                <a:latin typeface="굴림"/>
                <a:ea typeface="굴림"/>
              </a:rPr>
              <a:t>용 서버, 데이터 베이스 저장 및 활용 최대화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3333cc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 성공적인 사례들을 벤치마킹 -&gt; </a:t>
            </a:r>
            <a:r>
              <a:rPr xmlns:mc="http://schemas.openxmlformats.org/markup-compatibility/2006" xmlns:hp="http://schemas.haansoft.com/office/presentation/8.0" kumimoji="1" lang="en-US" altLang="ko-KR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DB</a:t>
            </a: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추출, 저장, 가공, 활용 시스템 구축.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3333cc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800" b="0" i="0" mc:Ignorable="hp" hp:hslEmbossed="0">
                <a:solidFill>
                  <a:srgbClr val="3333cc">
                    <a:alpha val="100000"/>
                  </a:srgbClr>
                </a:solidFill>
                <a:latin typeface="굴림"/>
                <a:ea typeface="굴림"/>
              </a:rPr>
              <a:t> 데이터 베이스 자급 자족 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3333cc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 추출, 저장, 가공, 활용 모든 과정을 자체적인 서비스 내에서 활용 가능. 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800" b="0" i="0" mc:Ignorable="hp" hp:hslEmbossed="0">
                <a:solidFill>
                  <a:srgbClr val="3333cc">
                    <a:alpha val="100000"/>
                  </a:srgbClr>
                </a:solidFill>
                <a:latin typeface="굴림"/>
                <a:ea typeface="굴림"/>
              </a:rPr>
              <a:t> 넓은 스펙트럼의 아이템과 소비층의 데이터 베이스 추출 가능 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3333cc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 일루와에는 주 소비층이 나이, 성별 관계 없기 때문에 모든 타입의 소비자 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데이터를 추출 가능. 공급 아이템 역시 다양한 </a:t>
            </a:r>
            <a:r>
              <a:rPr xmlns:mc="http://schemas.openxmlformats.org/markup-compatibility/2006" xmlns:hp="http://schemas.haansoft.com/office/presentation/8.0" kumimoji="1" lang="en-US" altLang="ko-KR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DB</a:t>
            </a: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를 추출할 수 있다.  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736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"/>
          <p:cNvSpPr/>
          <p:nvPr/>
        </p:nvSpPr>
        <p:spPr>
          <a:xfrm rot="21600000">
            <a:off x="503900" y="993068"/>
            <a:ext cx="4515333" cy="3794275"/>
          </a:xfrm>
          <a:prstGeom prst="rect">
            <a:avLst/>
          </a:prstGeom>
          <a:solidFill>
            <a:srgbClr val="ccffff"/>
          </a:solidFill>
          <a:ln w="9491" cap="flat" cmpd="sng" algn="ctr">
            <a:solidFill>
              <a:srgbClr val="008080"/>
            </a:solidFill>
            <a:prstDash val="solid"/>
            <a:round/>
          </a:ln>
          <a:effectLst>
            <a:outerShdw dist="107073" dir="2700000" algn="tl">
              <a:srgbClr val="009999"/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1" name=""/>
          <p:cNvSpPr/>
          <p:nvPr/>
        </p:nvSpPr>
        <p:spPr>
          <a:xfrm rot="21600000">
            <a:off x="275200" y="764367"/>
            <a:ext cx="2477635" cy="609887"/>
          </a:xfrm>
          <a:prstGeom prst="rect">
            <a:avLst/>
          </a:prstGeom>
          <a:solidFill>
            <a:schemeClr val="accent1"/>
          </a:solidFill>
          <a:ln w="9491" cap="flat" cmpd="sng" algn="ctr">
            <a:solidFill>
              <a:srgbClr val="3333cc"/>
            </a:solidFill>
            <a:prstDash val="solid"/>
            <a:round/>
          </a:ln>
          <a:effectLst>
            <a:outerShdw dist="107073" dir="2700000" algn="tl">
              <a:srgbClr val="0066cc"/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2" name=""/>
          <p:cNvSpPr txBox="1"/>
          <p:nvPr/>
        </p:nvSpPr>
        <p:spPr>
          <a:xfrm>
            <a:off x="808816" y="840582"/>
            <a:ext cx="1816972" cy="3970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20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시장 환경</a:t>
            </a:r>
            <a:endParaRPr xmlns:mc="http://schemas.openxmlformats.org/markup-compatibility/2006" xmlns:hp="http://schemas.haansoft.com/office/presentation/8.0" kumimoji="1" lang="ko-KR" altLang="en-US" sz="20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</p:txBody>
      </p:sp>
      <p:pic>
        <p:nvPicPr>
          <p:cNvPr id="114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766669" y="1770504"/>
            <a:ext cx="131280" cy="174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15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774228" y="2960645"/>
            <a:ext cx="131280" cy="174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18" name="Google Shape;121;p18"/>
          <p:cNvSpPr txBox="1"/>
          <p:nvPr/>
        </p:nvSpPr>
        <p:spPr>
          <a:xfrm>
            <a:off x="311990" y="285816"/>
            <a:ext cx="3255716" cy="36389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하드웨어 개발/공급 분야</a:t>
            </a:r>
            <a:endParaRPr lang="ko-KR" altLang="en-US" sz="1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"/>
          <p:cNvSpPr txBox="1"/>
          <p:nvPr/>
        </p:nvSpPr>
        <p:spPr>
          <a:xfrm>
            <a:off x="896477" y="1526684"/>
            <a:ext cx="3944795" cy="31081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800" b="0" i="0" mc:Ignorable="hp" hp:hslEmbossed="0">
                <a:solidFill>
                  <a:srgbClr val="3333cc">
                    <a:alpha val="100000"/>
                  </a:srgbClr>
                </a:solidFill>
                <a:latin typeface="굴림"/>
                <a:ea typeface="굴림"/>
              </a:rPr>
              <a:t>배달의 민족(최우선 벤치마킹 대상)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3333cc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 배달의 민족 서비스 역시, 자체적인 포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스기를 일반 요식업자들에게 공급 / 판매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를 통해 큰 수입을 내고 있다.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800" b="0" i="0" mc:Ignorable="hp" hp:hslEmbossed="0">
                <a:solidFill>
                  <a:srgbClr val="3333cc">
                    <a:alpha val="100000"/>
                  </a:srgbClr>
                </a:solidFill>
                <a:latin typeface="굴림"/>
                <a:ea typeface="굴림"/>
              </a:rPr>
              <a:t>요식업 시장에서 필수적인 포스기계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3333cc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 요식업, 카페, 서비스 업까지 포스기는 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계산과 매출 전표 등 공급자에게 필수적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인 기계로서 역할이다.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rgbClr val="3333cc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3333cc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21" name=""/>
          <p:cNvSpPr/>
          <p:nvPr/>
        </p:nvSpPr>
        <p:spPr>
          <a:xfrm rot="21600000">
            <a:off x="5142716" y="956479"/>
            <a:ext cx="3842535" cy="3915227"/>
          </a:xfrm>
          <a:prstGeom prst="rect">
            <a:avLst/>
          </a:prstGeom>
          <a:solidFill>
            <a:srgbClr val="ccffff"/>
          </a:solidFill>
          <a:ln w="9491" cap="flat" cmpd="sng" algn="ctr">
            <a:solidFill>
              <a:srgbClr val="008080"/>
            </a:solidFill>
            <a:prstDash val="solid"/>
            <a:round/>
          </a:ln>
          <a:effectLst>
            <a:outerShdw dist="107073" dir="2700000" algn="tl">
              <a:srgbClr val="009999"/>
            </a:outerShdw>
          </a:effectLst>
        </p:spPr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2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25446" y="1801585"/>
            <a:ext cx="3677410" cy="27005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736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"/>
          <p:cNvSpPr/>
          <p:nvPr/>
        </p:nvSpPr>
        <p:spPr>
          <a:xfrm rot="21600000">
            <a:off x="607075" y="1102869"/>
            <a:ext cx="8117570" cy="3869637"/>
          </a:xfrm>
          <a:prstGeom prst="rect">
            <a:avLst/>
          </a:prstGeom>
          <a:solidFill>
            <a:srgbClr val="ccffff"/>
          </a:solidFill>
          <a:ln w="9491" cap="flat" cmpd="sng" algn="ctr">
            <a:solidFill>
              <a:srgbClr val="008080"/>
            </a:solidFill>
            <a:prstDash val="solid"/>
            <a:round/>
          </a:ln>
          <a:effectLst>
            <a:outerShdw dist="107073" dir="2700000" algn="tl">
              <a:srgbClr val="009999"/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3" name=""/>
          <p:cNvSpPr/>
          <p:nvPr/>
        </p:nvSpPr>
        <p:spPr>
          <a:xfrm rot="21600000">
            <a:off x="378373" y="874169"/>
            <a:ext cx="4192061" cy="609830"/>
          </a:xfrm>
          <a:prstGeom prst="rect">
            <a:avLst/>
          </a:prstGeom>
          <a:solidFill>
            <a:schemeClr val="accent1"/>
          </a:solidFill>
          <a:ln w="9491" cap="flat" cmpd="sng" algn="ctr">
            <a:solidFill>
              <a:srgbClr val="3333cc"/>
            </a:solidFill>
            <a:prstDash val="solid"/>
            <a:round/>
          </a:ln>
          <a:effectLst>
            <a:outerShdw dist="107073" dir="2700000" algn="tl">
              <a:srgbClr val="0066cc"/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4" name=""/>
          <p:cNvSpPr txBox="1"/>
          <p:nvPr/>
        </p:nvSpPr>
        <p:spPr>
          <a:xfrm>
            <a:off x="624784" y="973062"/>
            <a:ext cx="3733310" cy="3970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2000" b="1" i="0" mc:Ignorable="hp" hp:hslEmbossed="0">
                <a:solidFill>
                  <a:schemeClr val="tx1"/>
                </a:solidFill>
                <a:latin typeface="HY중고딕"/>
                <a:ea typeface="HY중고딕"/>
              </a:rPr>
              <a:t>일루와 서비스의 경쟁력</a:t>
            </a:r>
            <a:endParaRPr xmlns:mc="http://schemas.openxmlformats.org/markup-compatibility/2006" xmlns:hp="http://schemas.haansoft.com/office/presentation/8.0" kumimoji="1" lang="ko-KR" altLang="en-US" sz="2000" b="1" i="0" mc:Ignorable="hp" hp:hslEmbossed="0">
              <a:solidFill>
                <a:schemeClr val="tx1"/>
              </a:solidFill>
              <a:latin typeface="HY중고딕"/>
              <a:ea typeface="HY중고딕"/>
            </a:endParaRPr>
          </a:p>
        </p:txBody>
      </p:sp>
      <p:pic>
        <p:nvPicPr>
          <p:cNvPr id="97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27595" y="1771817"/>
            <a:ext cx="228700" cy="174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98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842715" y="2484396"/>
            <a:ext cx="228700" cy="174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99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925868" y="3455039"/>
            <a:ext cx="228700" cy="174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00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903191" y="4122463"/>
            <a:ext cx="228700" cy="1746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04" name="Google Shape;121;p18"/>
          <p:cNvSpPr txBox="1"/>
          <p:nvPr/>
        </p:nvSpPr>
        <p:spPr>
          <a:xfrm>
            <a:off x="311990" y="285816"/>
            <a:ext cx="3255716" cy="36389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하드웨어 개발/공급 분야</a:t>
            </a:r>
            <a:endParaRPr lang="ko-KR" altLang="en-US" sz="1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"/>
          <p:cNvSpPr txBox="1"/>
          <p:nvPr/>
        </p:nvSpPr>
        <p:spPr>
          <a:xfrm>
            <a:off x="1138382" y="1526684"/>
            <a:ext cx="6937965" cy="31081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800" b="0" i="0" mc:Ignorable="hp" hp:hslEmbossed="0">
                <a:solidFill>
                  <a:srgbClr val="3333cc">
                    <a:alpha val="100000"/>
                  </a:srgbClr>
                </a:solidFill>
                <a:latin typeface="굴림"/>
                <a:ea typeface="굴림"/>
              </a:rPr>
              <a:t>자체 개발 -&gt; 자체 공급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3333cc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 자체적인 개발로 비용을 절감하고, 자체적으로 공급하기에 고효율의 모델.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kumimoji="1" lang="ko-KR" altLang="en-US" sz="1000" b="0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800" b="0" i="0" mc:Ignorable="hp" hp:hslEmbossed="0">
                <a:solidFill>
                  <a:srgbClr val="3333cc">
                    <a:alpha val="100000"/>
                  </a:srgbClr>
                </a:solidFill>
                <a:latin typeface="굴림"/>
                <a:ea typeface="굴림"/>
              </a:rPr>
              <a:t>일반적인 제조업과의 차별점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3333cc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 일루와 서비스 내에서 필수적인 하드웨어이기 때문에, 따로 판매를 위한 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노력이나 마케팅 필요</a:t>
            </a:r>
            <a:r>
              <a:rPr xmlns:mc="http://schemas.openxmlformats.org/markup-compatibility/2006" xmlns:hp="http://schemas.haansoft.com/office/presentation/8.0" kumimoji="1" lang="en-US" altLang="ko-KR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x</a:t>
            </a: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(자급자족의 장점).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800" b="0" i="0" mc:Ignorable="hp" hp:hslEmbossed="0">
                <a:solidFill>
                  <a:srgbClr val="3333cc">
                    <a:alpha val="100000"/>
                  </a:srgbClr>
                </a:solidFill>
                <a:latin typeface="굴림"/>
                <a:ea typeface="굴림"/>
              </a:rPr>
              <a:t> 아두이노 기반의 제조 / 순수개발</a:t>
            </a:r>
            <a:endParaRPr xmlns:mc="http://schemas.openxmlformats.org/markup-compatibility/2006" xmlns:hp="http://schemas.haansoft.com/office/presentation/8.0" kumimoji="1" lang="ko-KR" altLang="en-US" sz="1800" b="0" i="0" mc:Ignorable="hp" hp:hslEmbossed="0">
              <a:solidFill>
                <a:srgbClr val="3333cc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 </a:t>
            </a:r>
            <a:r>
              <a:rPr xmlns:mc="http://schemas.openxmlformats.org/markup-compatibility/2006" xmlns:hp="http://schemas.haansoft.com/office/presentation/8.0" kumimoji="1" lang="en-US" altLang="ko-KR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ing</a:t>
            </a: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kumimoji="1" lang="ko-KR" altLang="en-US" sz="10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800" b="0" i="0" mc:Ignorable="hp" hp:hslEmbossed="0">
                <a:solidFill>
                  <a:srgbClr val="3333cc">
                    <a:alpha val="100000"/>
                  </a:srgbClr>
                </a:solidFill>
                <a:latin typeface="굴림"/>
                <a:ea typeface="굴림"/>
              </a:rPr>
              <a:t> </a:t>
            </a:r>
            <a:r>
              <a:rPr xmlns:mc="http://schemas.openxmlformats.org/markup-compatibility/2006" xmlns:hp="http://schemas.haansoft.com/office/presentation/8.0" kumimoji="1" lang="en-US" altLang="ko-KR" sz="1800" b="0" i="0" mc:Ignorable="hp" hp:hslEmbossed="0">
                <a:solidFill>
                  <a:srgbClr val="3333cc">
                    <a:alpha val="100000"/>
                  </a:srgbClr>
                </a:solidFill>
                <a:latin typeface="굴림"/>
                <a:ea typeface="굴림"/>
              </a:rPr>
              <a:t>ing</a:t>
            </a:r>
            <a:endParaRPr xmlns:mc="http://schemas.openxmlformats.org/markup-compatibility/2006" xmlns:hp="http://schemas.haansoft.com/office/presentation/8.0" kumimoji="1" lang="en-US" altLang="ko-KR" sz="1800" b="0" i="0" mc:Ignorable="hp" hp:hslEmbossed="0">
              <a:solidFill>
                <a:srgbClr val="3333cc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  </a:t>
            </a:r>
            <a:r>
              <a:rPr xmlns:mc="http://schemas.openxmlformats.org/markup-compatibility/2006" xmlns:hp="http://schemas.haansoft.com/office/presentation/8.0" kumimoji="1" lang="en-US" altLang="ko-KR" sz="1600" b="1" i="0" mc:Ignorable="hp" hp:hslEmbossed="0">
                <a:solidFill>
                  <a:schemeClr val="tx1"/>
                </a:solidFill>
                <a:latin typeface="굴림"/>
                <a:ea typeface="굴림"/>
              </a:rPr>
              <a:t>ing</a:t>
            </a:r>
            <a:endParaRPr xmlns:mc="http://schemas.openxmlformats.org/markup-compatibility/2006" xmlns:hp="http://schemas.haansoft.com/office/presentation/8.0" kumimoji="1" lang="en-US" altLang="ko-KR" sz="1600" b="1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736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/>
        </p:nvSpPr>
        <p:spPr>
          <a:xfrm>
            <a:off x="2449681" y="1156055"/>
            <a:ext cx="4244637" cy="2832994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 sz="6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 소개 및 사업현황</a:t>
            </a:r>
            <a:endParaRPr lang="ko-KR" altLang="en-US" sz="6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/>
        </p:nvSpPr>
        <p:spPr>
          <a:xfrm>
            <a:off x="387900" y="343519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1.플랫폼 소개</a:t>
            </a:r>
            <a:endParaRPr b="0" i="0" sz="3000" u="none" cap="none" strike="noStrike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7" name="Google Shape;127;p19"/>
          <p:cNvSpPr txBox="1"/>
          <p:nvPr>
            <p:ph type="title"/>
          </p:nvPr>
        </p:nvSpPr>
        <p:spPr>
          <a:xfrm>
            <a:off x="775800" y="439594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1. 사회적 문제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150" y="954169"/>
            <a:ext cx="7592774" cy="382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/>
        </p:nvSpPr>
        <p:spPr>
          <a:xfrm>
            <a:off x="387900" y="343519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1.플랫폼 소개</a:t>
            </a:r>
            <a:endParaRPr b="0" i="0" sz="3000" u="none" cap="none" strike="noStrike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4" name="Google Shape;134;p20"/>
          <p:cNvSpPr txBox="1"/>
          <p:nvPr>
            <p:ph type="title"/>
          </p:nvPr>
        </p:nvSpPr>
        <p:spPr>
          <a:xfrm>
            <a:off x="819150" y="439594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1. 사회적 문제 (데이터 뉴딜 정책)</a:t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000" y="1133025"/>
            <a:ext cx="6918924" cy="3301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365D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2483708" y="633163"/>
            <a:ext cx="417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 목차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76477" y="1775893"/>
            <a:ext cx="8496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ko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01       02       03       04    </a:t>
            </a:r>
            <a:endParaRPr b="0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" name="Google Shape;68;p14"/>
          <p:cNvCxnSpPr/>
          <p:nvPr/>
        </p:nvCxnSpPr>
        <p:spPr>
          <a:xfrm>
            <a:off x="728773" y="2655305"/>
            <a:ext cx="115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14"/>
          <p:cNvCxnSpPr/>
          <p:nvPr/>
        </p:nvCxnSpPr>
        <p:spPr>
          <a:xfrm>
            <a:off x="2881366" y="2655296"/>
            <a:ext cx="115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14"/>
          <p:cNvCxnSpPr/>
          <p:nvPr/>
        </p:nvCxnSpPr>
        <p:spPr>
          <a:xfrm>
            <a:off x="4935865" y="2628476"/>
            <a:ext cx="115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" name="Google Shape;71;p14"/>
          <p:cNvCxnSpPr/>
          <p:nvPr/>
        </p:nvCxnSpPr>
        <p:spPr>
          <a:xfrm>
            <a:off x="7064409" y="2613747"/>
            <a:ext cx="115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" name="Google Shape;72;p14"/>
          <p:cNvSpPr txBox="1"/>
          <p:nvPr/>
        </p:nvSpPr>
        <p:spPr>
          <a:xfrm>
            <a:off x="2332225" y="2805169"/>
            <a:ext cx="225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경영실적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4356674" y="2799469"/>
            <a:ext cx="225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사업현황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375675" y="2805175"/>
            <a:ext cx="259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제품소개 및 사업계획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728769" y="2799469"/>
            <a:ext cx="217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회사개요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/>
        </p:nvSpPr>
        <p:spPr>
          <a:xfrm>
            <a:off x="387900" y="343519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1.플랫폼 소개</a:t>
            </a:r>
            <a:endParaRPr b="0" i="0" sz="3000" u="none" cap="none" strike="noStrike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41" name="Google Shape;141;p21"/>
          <p:cNvSpPr txBox="1"/>
          <p:nvPr>
            <p:ph type="title"/>
          </p:nvPr>
        </p:nvSpPr>
        <p:spPr>
          <a:xfrm>
            <a:off x="775800" y="439594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1-1. 세가지 평가 기준</a:t>
            </a: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3587652" y="1372400"/>
            <a:ext cx="1870500" cy="14052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코로나로 피해본 업계</a:t>
            </a:r>
            <a:endParaRPr b="1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1"/>
          <p:cNvSpPr/>
          <p:nvPr/>
        </p:nvSpPr>
        <p:spPr>
          <a:xfrm>
            <a:off x="1692471" y="3088373"/>
            <a:ext cx="1870500" cy="14052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적은 투자대비 고효율 </a:t>
            </a:r>
            <a:r>
              <a:rPr b="1" lang="ko" sz="2000">
                <a:solidFill>
                  <a:srgbClr val="FFFFFF"/>
                </a:solidFill>
              </a:rPr>
              <a:t>모델</a:t>
            </a:r>
            <a:endParaRPr b="1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5581028" y="3088373"/>
            <a:ext cx="1870500" cy="14052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현실성</a:t>
            </a:r>
            <a:endParaRPr b="1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" name="Google Shape;145;p21"/>
          <p:cNvCxnSpPr>
            <a:stCxn id="142" idx="3"/>
            <a:endCxn id="143" idx="7"/>
          </p:cNvCxnSpPr>
          <p:nvPr/>
        </p:nvCxnSpPr>
        <p:spPr>
          <a:xfrm flipH="1">
            <a:off x="3289180" y="2571813"/>
            <a:ext cx="572400" cy="722400"/>
          </a:xfrm>
          <a:prstGeom prst="straightConnector1">
            <a:avLst/>
          </a:prstGeom>
          <a:noFill/>
          <a:ln cap="flat" cmpd="sng" w="9525">
            <a:solidFill>
              <a:srgbClr val="0078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21"/>
          <p:cNvCxnSpPr>
            <a:stCxn id="143" idx="6"/>
            <a:endCxn id="144" idx="2"/>
          </p:cNvCxnSpPr>
          <p:nvPr/>
        </p:nvCxnSpPr>
        <p:spPr>
          <a:xfrm>
            <a:off x="3562971" y="3790973"/>
            <a:ext cx="2018100" cy="0"/>
          </a:xfrm>
          <a:prstGeom prst="straightConnector1">
            <a:avLst/>
          </a:prstGeom>
          <a:noFill/>
          <a:ln cap="flat" cmpd="sng" w="9525">
            <a:solidFill>
              <a:srgbClr val="00786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" name="Google Shape;147;p21"/>
          <p:cNvCxnSpPr>
            <a:stCxn id="142" idx="5"/>
            <a:endCxn id="144" idx="1"/>
          </p:cNvCxnSpPr>
          <p:nvPr/>
        </p:nvCxnSpPr>
        <p:spPr>
          <a:xfrm>
            <a:off x="5184224" y="2571813"/>
            <a:ext cx="670800" cy="722400"/>
          </a:xfrm>
          <a:prstGeom prst="straightConnector1">
            <a:avLst/>
          </a:prstGeom>
          <a:noFill/>
          <a:ln cap="flat" cmpd="sng" w="9525">
            <a:solidFill>
              <a:srgbClr val="00786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401" y="1684375"/>
            <a:ext cx="3124224" cy="177476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4">
            <a:alphaModFix/>
          </a:blip>
          <a:srcRect b="0" l="0" r="0" t="11284"/>
          <a:stretch/>
        </p:blipFill>
        <p:spPr>
          <a:xfrm>
            <a:off x="4906200" y="1471594"/>
            <a:ext cx="2949600" cy="215705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" name="Google Shape;154;p22"/>
          <p:cNvSpPr txBox="1"/>
          <p:nvPr/>
        </p:nvSpPr>
        <p:spPr>
          <a:xfrm>
            <a:off x="387900" y="343519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1.플랫폼 소개</a:t>
            </a:r>
            <a:endParaRPr b="0" i="0" sz="3000" u="none" cap="none" strike="noStrike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5" name="Google Shape;155;p22"/>
          <p:cNvSpPr txBox="1"/>
          <p:nvPr>
            <p:ph type="title"/>
          </p:nvPr>
        </p:nvSpPr>
        <p:spPr>
          <a:xfrm>
            <a:off x="775800" y="439594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1-1. 세가지 평가 기준</a:t>
            </a:r>
            <a:endParaRPr/>
          </a:p>
        </p:txBody>
      </p:sp>
      <p:sp>
        <p:nvSpPr>
          <p:cNvPr id="156" name="Google Shape;156;p22"/>
          <p:cNvSpPr txBox="1"/>
          <p:nvPr/>
        </p:nvSpPr>
        <p:spPr>
          <a:xfrm>
            <a:off x="1717785" y="3628659"/>
            <a:ext cx="225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방송사 프로그램</a:t>
            </a:r>
            <a:endParaRPr b="1" i="0" sz="1800" u="none" cap="none" strike="noStrik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5615210" y="3628659"/>
            <a:ext cx="225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야시장</a:t>
            </a:r>
            <a:endParaRPr b="1" i="0" sz="1800" u="none" cap="none" strike="noStrike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/>
        </p:nvSpPr>
        <p:spPr>
          <a:xfrm>
            <a:off x="387900" y="343519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1.플랫폼 소개</a:t>
            </a:r>
            <a:endParaRPr b="0" i="0" sz="3000" u="none" cap="none" strike="noStrike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3" name="Google Shape;163;p23"/>
          <p:cNvSpPr txBox="1"/>
          <p:nvPr>
            <p:ph type="title"/>
          </p:nvPr>
        </p:nvSpPr>
        <p:spPr>
          <a:xfrm>
            <a:off x="775800" y="439594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1-1. 세가지 평가 기준</a:t>
            </a:r>
            <a:endParaRPr/>
          </a:p>
        </p:txBody>
      </p:sp>
      <p:sp>
        <p:nvSpPr>
          <p:cNvPr id="164" name="Google Shape;164;p23"/>
          <p:cNvSpPr txBox="1"/>
          <p:nvPr/>
        </p:nvSpPr>
        <p:spPr>
          <a:xfrm>
            <a:off x="4810585" y="3572578"/>
            <a:ext cx="225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중고 및 임대</a:t>
            </a:r>
            <a:endParaRPr b="1" i="0" sz="1800" u="none" cap="none" strike="noStrik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2256253"/>
            <a:ext cx="5715000" cy="26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2564606"/>
            <a:ext cx="5915025" cy="307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50" y="2842209"/>
            <a:ext cx="2780407" cy="1990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175" y="1348613"/>
            <a:ext cx="6322219" cy="8215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9" name="Google Shape;169;p23"/>
          <p:cNvSpPr txBox="1"/>
          <p:nvPr/>
        </p:nvSpPr>
        <p:spPr>
          <a:xfrm>
            <a:off x="4810585" y="1818740"/>
            <a:ext cx="225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제작</a:t>
            </a:r>
            <a:endParaRPr b="1" i="0" sz="1800" u="none" cap="none" strike="noStrik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3763875" y="4308656"/>
            <a:ext cx="603600" cy="8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4"/>
          <p:cNvPicPr preferRelativeResize="0"/>
          <p:nvPr/>
        </p:nvPicPr>
        <p:blipFill rotWithShape="1">
          <a:blip r:embed="rId3">
            <a:alphaModFix/>
          </a:blip>
          <a:srcRect b="0" l="0" r="42601" t="0"/>
          <a:stretch/>
        </p:blipFill>
        <p:spPr>
          <a:xfrm>
            <a:off x="462225" y="1732931"/>
            <a:ext cx="3828776" cy="1768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" name="Google Shape;176;p24"/>
          <p:cNvSpPr txBox="1"/>
          <p:nvPr/>
        </p:nvSpPr>
        <p:spPr>
          <a:xfrm>
            <a:off x="387900" y="343519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1.플랫폼 소개</a:t>
            </a:r>
            <a:endParaRPr b="0" i="0" sz="3000" u="none" cap="none" strike="noStrike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77" name="Google Shape;177;p24"/>
          <p:cNvSpPr txBox="1"/>
          <p:nvPr>
            <p:ph type="title"/>
          </p:nvPr>
        </p:nvSpPr>
        <p:spPr>
          <a:xfrm>
            <a:off x="775800" y="439594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1-1. 세가지 평가 기준</a:t>
            </a:r>
            <a:endParaRPr/>
          </a:p>
        </p:txBody>
      </p:sp>
      <p:sp>
        <p:nvSpPr>
          <p:cNvPr id="178" name="Google Shape;178;p24"/>
          <p:cNvSpPr txBox="1"/>
          <p:nvPr/>
        </p:nvSpPr>
        <p:spPr>
          <a:xfrm>
            <a:off x="1717785" y="3628659"/>
            <a:ext cx="225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925" y="1219084"/>
            <a:ext cx="3235389" cy="328524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" name="Google Shape;180;p24"/>
          <p:cNvSpPr txBox="1"/>
          <p:nvPr/>
        </p:nvSpPr>
        <p:spPr>
          <a:xfrm>
            <a:off x="1260448" y="3866850"/>
            <a:ext cx="270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실제 제작한 프로젝트</a:t>
            </a:r>
            <a:endParaRPr b="1" i="0" sz="1800" u="none" cap="none" strike="noStrike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/>
        </p:nvSpPr>
        <p:spPr>
          <a:xfrm>
            <a:off x="387900" y="343519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1.플랫폼 소개</a:t>
            </a:r>
            <a:endParaRPr b="0" i="0" sz="3000" u="none" cap="none" strike="noStrike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86" name="Google Shape;186;p25"/>
          <p:cNvSpPr txBox="1"/>
          <p:nvPr>
            <p:ph type="title"/>
          </p:nvPr>
        </p:nvSpPr>
        <p:spPr>
          <a:xfrm>
            <a:off x="819150" y="439594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1. 사회적 문제</a:t>
            </a:r>
            <a:endParaRPr/>
          </a:p>
        </p:txBody>
      </p:sp>
      <p:pic>
        <p:nvPicPr>
          <p:cNvPr id="187" name="Google Shape;18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150" y="954169"/>
            <a:ext cx="7936950" cy="358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4150" y="2375400"/>
            <a:ext cx="3875899" cy="2431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075" y="2764931"/>
            <a:ext cx="4369525" cy="204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8750" y="1022841"/>
            <a:ext cx="3986213" cy="179308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/>
          <p:nvPr/>
        </p:nvSpPr>
        <p:spPr>
          <a:xfrm>
            <a:off x="387900" y="343519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1.플랫폼 소개</a:t>
            </a:r>
            <a:endParaRPr b="0" i="0" sz="3000" u="none" cap="none" strike="noStrike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96" name="Google Shape;196;p26"/>
          <p:cNvSpPr txBox="1"/>
          <p:nvPr>
            <p:ph type="title"/>
          </p:nvPr>
        </p:nvSpPr>
        <p:spPr>
          <a:xfrm>
            <a:off x="819150" y="439594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2. 시장 조사</a:t>
            </a:r>
            <a:endParaRPr/>
          </a:p>
        </p:txBody>
      </p:sp>
      <p:pic>
        <p:nvPicPr>
          <p:cNvPr id="197" name="Google Shape;197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3425" y="1746563"/>
            <a:ext cx="4061049" cy="2431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4477" y="1746569"/>
            <a:ext cx="2347485" cy="2431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/>
        </p:nvSpPr>
        <p:spPr>
          <a:xfrm>
            <a:off x="387900" y="343519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1.플랫폼 소개</a:t>
            </a:r>
            <a:endParaRPr b="0" i="0" sz="3000" u="none" cap="none" strike="noStrike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4" name="Google Shape;204;p27"/>
          <p:cNvSpPr txBox="1"/>
          <p:nvPr>
            <p:ph type="title"/>
          </p:nvPr>
        </p:nvSpPr>
        <p:spPr>
          <a:xfrm>
            <a:off x="819150" y="439594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3. 서비스 소개</a:t>
            </a: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232250"/>
            <a:ext cx="2886788" cy="133236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6" name="Google Shape;206;p27"/>
          <p:cNvPicPr preferRelativeResize="0"/>
          <p:nvPr/>
        </p:nvPicPr>
        <p:blipFill rotWithShape="1">
          <a:blip r:embed="rId4">
            <a:alphaModFix/>
          </a:blip>
          <a:srcRect b="0" l="0" r="0" t="8265"/>
          <a:stretch/>
        </p:blipFill>
        <p:spPr>
          <a:xfrm>
            <a:off x="2682250" y="2635013"/>
            <a:ext cx="1880225" cy="215598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7" name="Google Shape;207;p27"/>
          <p:cNvSpPr txBox="1"/>
          <p:nvPr/>
        </p:nvSpPr>
        <p:spPr>
          <a:xfrm>
            <a:off x="387900" y="3267375"/>
            <a:ext cx="248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일루와 서비스</a:t>
            </a:r>
            <a:endParaRPr b="1" i="0" sz="1800" u="none" cap="none" strike="noStrik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8325" y="1213183"/>
            <a:ext cx="3766451" cy="3577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/>
        </p:nvSpPr>
        <p:spPr>
          <a:xfrm>
            <a:off x="387900" y="343519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1.플랫폼 소개</a:t>
            </a:r>
            <a:endParaRPr b="0" i="0" sz="3000" u="none" cap="none" strike="noStrike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14" name="Google Shape;214;p28"/>
          <p:cNvSpPr txBox="1"/>
          <p:nvPr>
            <p:ph type="title"/>
          </p:nvPr>
        </p:nvSpPr>
        <p:spPr>
          <a:xfrm>
            <a:off x="819150" y="439594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3. 서비스 소개</a:t>
            </a:r>
            <a:endParaRPr/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950" y="1180125"/>
            <a:ext cx="4048100" cy="355044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6" name="Google Shape;216;p28"/>
          <p:cNvSpPr txBox="1"/>
          <p:nvPr/>
        </p:nvSpPr>
        <p:spPr>
          <a:xfrm>
            <a:off x="819152" y="4099613"/>
            <a:ext cx="346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푸드트럭은 어디에있지 ?</a:t>
            </a:r>
            <a:endParaRPr b="1" i="0" sz="1800" u="none" cap="none" strike="noStrik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1423763"/>
            <a:ext cx="3088650" cy="22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/>
        </p:nvSpPr>
        <p:spPr>
          <a:xfrm>
            <a:off x="387900" y="343519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1.플랫폼 소개</a:t>
            </a:r>
            <a:endParaRPr b="0" i="0" sz="3000" u="none" cap="none" strike="noStrike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23" name="Google Shape;223;p29"/>
          <p:cNvSpPr txBox="1"/>
          <p:nvPr>
            <p:ph type="title"/>
          </p:nvPr>
        </p:nvSpPr>
        <p:spPr>
          <a:xfrm>
            <a:off x="819150" y="439594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3. 서비스 소개</a:t>
            </a:r>
            <a:endParaRPr/>
          </a:p>
        </p:txBody>
      </p:sp>
      <p:sp>
        <p:nvSpPr>
          <p:cNvPr id="224" name="Google Shape;224;p29"/>
          <p:cNvSpPr txBox="1"/>
          <p:nvPr/>
        </p:nvSpPr>
        <p:spPr>
          <a:xfrm>
            <a:off x="742000" y="4050075"/>
            <a:ext cx="354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손쉬운 메뉴확인과 결제까지 !</a:t>
            </a:r>
            <a:endParaRPr b="1" i="0" sz="1800" u="none" cap="none" strike="noStrik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5" name="Google Shape;225;p29"/>
          <p:cNvPicPr preferRelativeResize="0"/>
          <p:nvPr/>
        </p:nvPicPr>
        <p:blipFill rotWithShape="1">
          <a:blip r:embed="rId3">
            <a:alphaModFix/>
          </a:blip>
          <a:srcRect b="12290" l="18801" r="14169" t="15792"/>
          <a:stretch/>
        </p:blipFill>
        <p:spPr>
          <a:xfrm>
            <a:off x="4712900" y="1142063"/>
            <a:ext cx="3542099" cy="303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 rotWithShape="1">
          <a:blip r:embed="rId4">
            <a:alphaModFix/>
          </a:blip>
          <a:srcRect b="0" l="0" r="0" t="8265"/>
          <a:stretch/>
        </p:blipFill>
        <p:spPr>
          <a:xfrm>
            <a:off x="1212828" y="1118693"/>
            <a:ext cx="2412986" cy="276686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/>
        </p:nvSpPr>
        <p:spPr>
          <a:xfrm>
            <a:off x="387900" y="343519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1.플랫폼 소개</a:t>
            </a:r>
            <a:endParaRPr b="0" i="0" sz="3000" u="none" cap="none" strike="noStrike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32" name="Google Shape;232;p30"/>
          <p:cNvSpPr txBox="1"/>
          <p:nvPr>
            <p:ph type="title"/>
          </p:nvPr>
        </p:nvSpPr>
        <p:spPr>
          <a:xfrm>
            <a:off x="819150" y="439594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3. 서비스 소개</a:t>
            </a:r>
            <a:endParaRPr/>
          </a:p>
        </p:txBody>
      </p:sp>
      <p:sp>
        <p:nvSpPr>
          <p:cNvPr id="233" name="Google Shape;233;p30"/>
          <p:cNvSpPr txBox="1"/>
          <p:nvPr/>
        </p:nvSpPr>
        <p:spPr>
          <a:xfrm>
            <a:off x="1266395" y="3850350"/>
            <a:ext cx="248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불법푸드트럭 문제 ?</a:t>
            </a:r>
            <a:endParaRPr b="1" i="0" sz="1800" u="none" cap="none" strike="noStrik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2470" y="1265494"/>
            <a:ext cx="2871787" cy="3350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1784794"/>
            <a:ext cx="2783194" cy="16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365D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/>
        </p:nvSpPr>
        <p:spPr>
          <a:xfrm>
            <a:off x="2483708" y="1414838"/>
            <a:ext cx="4176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ko" sz="6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회사개요</a:t>
            </a:r>
            <a:endParaRPr b="1" i="0" sz="6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775" y="1425009"/>
            <a:ext cx="3193256" cy="255460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1"/>
          <p:cNvSpPr txBox="1"/>
          <p:nvPr/>
        </p:nvSpPr>
        <p:spPr>
          <a:xfrm>
            <a:off x="387900" y="343519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1.플랫폼 소개</a:t>
            </a:r>
            <a:endParaRPr b="0" i="0" sz="3000" u="none" cap="none" strike="noStrike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42" name="Google Shape;242;p31"/>
          <p:cNvSpPr txBox="1"/>
          <p:nvPr>
            <p:ph type="title"/>
          </p:nvPr>
        </p:nvSpPr>
        <p:spPr>
          <a:xfrm>
            <a:off x="819150" y="439594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3. 서비스 소개</a:t>
            </a:r>
            <a:endParaRPr/>
          </a:p>
        </p:txBody>
      </p:sp>
      <p:sp>
        <p:nvSpPr>
          <p:cNvPr id="243" name="Google Shape;243;p31"/>
          <p:cNvSpPr txBox="1"/>
          <p:nvPr/>
        </p:nvSpPr>
        <p:spPr>
          <a:xfrm>
            <a:off x="819150" y="3979613"/>
            <a:ext cx="354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데이터 기록은 어떻게 남기지 ?</a:t>
            </a:r>
            <a:endParaRPr b="1" i="0" sz="1800" u="none" cap="none" strike="noStrik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4" name="Google Shape;244;p31"/>
          <p:cNvPicPr preferRelativeResize="0"/>
          <p:nvPr/>
        </p:nvPicPr>
        <p:blipFill rotWithShape="1">
          <a:blip r:embed="rId4">
            <a:alphaModFix/>
          </a:blip>
          <a:srcRect b="21115" l="8328" r="8800" t="9013"/>
          <a:stretch/>
        </p:blipFill>
        <p:spPr>
          <a:xfrm>
            <a:off x="4562475" y="1425021"/>
            <a:ext cx="4091000" cy="2743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/>
        </p:nvSpPr>
        <p:spPr>
          <a:xfrm>
            <a:off x="387900" y="343519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1.플랫폼 소개</a:t>
            </a:r>
            <a:endParaRPr b="0" i="0" sz="3000" u="none" cap="none" strike="noStrike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0" name="Google Shape;250;p32"/>
          <p:cNvSpPr txBox="1"/>
          <p:nvPr>
            <p:ph type="title"/>
          </p:nvPr>
        </p:nvSpPr>
        <p:spPr>
          <a:xfrm>
            <a:off x="819150" y="439594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3. 서비스 소개</a:t>
            </a:r>
            <a:endParaRPr/>
          </a:p>
        </p:txBody>
      </p:sp>
      <p:sp>
        <p:nvSpPr>
          <p:cNvPr id="251" name="Google Shape;251;p32"/>
          <p:cNvSpPr txBox="1"/>
          <p:nvPr/>
        </p:nvSpPr>
        <p:spPr>
          <a:xfrm>
            <a:off x="819150" y="3979613"/>
            <a:ext cx="354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푸시 알림</a:t>
            </a:r>
            <a:endParaRPr b="1" i="0" sz="1800" u="none" cap="none" strike="noStrik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2" name="Google Shape;252;p32"/>
          <p:cNvPicPr preferRelativeResize="0"/>
          <p:nvPr/>
        </p:nvPicPr>
        <p:blipFill rotWithShape="1">
          <a:blip r:embed="rId3">
            <a:alphaModFix/>
          </a:blip>
          <a:srcRect b="-26840" l="-9170" r="9169" t="26840"/>
          <a:stretch/>
        </p:blipFill>
        <p:spPr>
          <a:xfrm>
            <a:off x="-2078175" y="1368694"/>
            <a:ext cx="6276150" cy="529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4225" y="1109831"/>
            <a:ext cx="3214573" cy="271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150" y="2452949"/>
            <a:ext cx="5799357" cy="19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4"/>
          <p:cNvSpPr txBox="1"/>
          <p:nvPr/>
        </p:nvSpPr>
        <p:spPr>
          <a:xfrm>
            <a:off x="387900" y="343519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1.플랫폼 소개</a:t>
            </a:r>
            <a:endParaRPr b="0" i="0" sz="3000" u="none" cap="none" strike="noStrike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71" name="Google Shape;271;p34"/>
          <p:cNvSpPr txBox="1"/>
          <p:nvPr>
            <p:ph type="title"/>
          </p:nvPr>
        </p:nvSpPr>
        <p:spPr>
          <a:xfrm>
            <a:off x="819150" y="439594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4. 수익구조</a:t>
            </a:r>
            <a:endParaRPr/>
          </a:p>
        </p:txBody>
      </p:sp>
      <p:pic>
        <p:nvPicPr>
          <p:cNvPr id="272" name="Google Shape;272;p34"/>
          <p:cNvPicPr preferRelativeResize="0"/>
          <p:nvPr/>
        </p:nvPicPr>
        <p:blipFill rotWithShape="1">
          <a:blip r:embed="rId4">
            <a:alphaModFix/>
          </a:blip>
          <a:srcRect b="66303" l="0" r="0" t="9485"/>
          <a:stretch/>
        </p:blipFill>
        <p:spPr>
          <a:xfrm>
            <a:off x="4204500" y="1240584"/>
            <a:ext cx="4314250" cy="173934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4"/>
          <p:cNvSpPr/>
          <p:nvPr/>
        </p:nvSpPr>
        <p:spPr>
          <a:xfrm>
            <a:off x="784050" y="3833438"/>
            <a:ext cx="3046800" cy="45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4"/>
          <p:cNvSpPr txBox="1"/>
          <p:nvPr/>
        </p:nvSpPr>
        <p:spPr>
          <a:xfrm>
            <a:off x="1503945" y="1941581"/>
            <a:ext cx="248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" sz="1800">
                <a:latin typeface="Malgun Gothic"/>
                <a:ea typeface="Malgun Gothic"/>
                <a:cs typeface="Malgun Gothic"/>
                <a:sym typeface="Malgun Gothic"/>
              </a:rPr>
              <a:t>회원제와 배너광고</a:t>
            </a:r>
            <a:endParaRPr b="1" i="0" sz="1800" u="none" cap="none" strike="noStrik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5" name="Google Shape;275;p34"/>
          <p:cNvPicPr preferRelativeResize="0"/>
          <p:nvPr/>
        </p:nvPicPr>
        <p:blipFill rotWithShape="1">
          <a:blip r:embed="rId5">
            <a:alphaModFix/>
          </a:blip>
          <a:srcRect b="21115" l="8328" r="8800" t="9013"/>
          <a:stretch/>
        </p:blipFill>
        <p:spPr>
          <a:xfrm>
            <a:off x="4204500" y="2896894"/>
            <a:ext cx="4314250" cy="1516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/>
        </p:nvSpPr>
        <p:spPr>
          <a:xfrm>
            <a:off x="387900" y="343519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ko" sz="30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1.플랫폼 소개</a:t>
            </a:r>
            <a:endParaRPr lang="ko-KR" sz="3000" b="0" i="0" u="none" strike="noStrike" cap="none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81" name="Google Shape;281;p35"/>
          <p:cNvSpPr txBox="1">
            <a:spLocks noGrp="1"/>
          </p:cNvSpPr>
          <p:nvPr>
            <p:ph type="title" idx="0"/>
          </p:nvPr>
        </p:nvSpPr>
        <p:spPr>
          <a:xfrm>
            <a:off x="775800" y="439594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r>
              <a:rPr lang="ko"/>
              <a:t>5. 기대효과</a:t>
            </a:r>
            <a:endParaRPr lang="ko-KR"/>
          </a:p>
        </p:txBody>
      </p:sp>
      <p:sp>
        <p:nvSpPr>
          <p:cNvPr id="282" name="Google Shape;282;p35"/>
          <p:cNvSpPr/>
          <p:nvPr/>
        </p:nvSpPr>
        <p:spPr>
          <a:xfrm>
            <a:off x="1248000" y="1698019"/>
            <a:ext cx="1695300" cy="11712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endParaRPr lang="ko-KR" sz="13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endParaRPr lang="ko-KR" sz="13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endParaRPr lang="ko-KR" sz="1300">
              <a:solidFill>
                <a:srgbClr val="ffffff"/>
              </a:solidFill>
            </a:endParaRPr>
          </a:p>
        </p:txBody>
      </p:sp>
      <p:sp>
        <p:nvSpPr>
          <p:cNvPr id="283" name="Google Shape;283;p35"/>
          <p:cNvSpPr/>
          <p:nvPr/>
        </p:nvSpPr>
        <p:spPr>
          <a:xfrm>
            <a:off x="3724350" y="1698019"/>
            <a:ext cx="1695300" cy="11712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endParaRPr lang="ko-KR"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5"/>
          <p:cNvSpPr/>
          <p:nvPr/>
        </p:nvSpPr>
        <p:spPr>
          <a:xfrm>
            <a:off x="6257100" y="1698019"/>
            <a:ext cx="1695300" cy="11712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endParaRPr lang="ko-KR"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5"/>
          <p:cNvSpPr/>
          <p:nvPr/>
        </p:nvSpPr>
        <p:spPr>
          <a:xfrm>
            <a:off x="2020200" y="3612994"/>
            <a:ext cx="150900" cy="1062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rgbClr val="6fa8dc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/>
          </a:p>
        </p:txBody>
      </p:sp>
      <p:cxnSp>
        <p:nvCxnSpPr>
          <p:cNvPr id="286" name="Google Shape;286;p35"/>
          <p:cNvCxnSpPr>
            <a:stCxn id="282" idx="4"/>
            <a:endCxn id="285" idx="0"/>
          </p:cNvCxnSpPr>
          <p:nvPr/>
        </p:nvCxnSpPr>
        <p:spPr>
          <a:xfrm>
            <a:off x="2095650" y="2869219"/>
            <a:ext cx="0" cy="743700"/>
          </a:xfrm>
          <a:prstGeom prst="straightConnector1">
            <a:avLst/>
          </a:prstGeom>
          <a:noFill/>
          <a:ln w="9525" cap="flat" cmpd="sng">
            <a:solidFill>
              <a:srgbClr val="6fa8dc"/>
            </a:solidFill>
            <a:prstDash val="solid"/>
            <a:round/>
          </a:ln>
        </p:spPr>
      </p:cxnSp>
      <p:sp>
        <p:nvSpPr>
          <p:cNvPr id="287" name="Google Shape;287;p35"/>
          <p:cNvSpPr/>
          <p:nvPr/>
        </p:nvSpPr>
        <p:spPr>
          <a:xfrm>
            <a:off x="4487025" y="3612994"/>
            <a:ext cx="150900" cy="1062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/>
          </a:p>
        </p:txBody>
      </p:sp>
      <p:cxnSp>
        <p:nvCxnSpPr>
          <p:cNvPr id="288" name="Google Shape;288;p35"/>
          <p:cNvCxnSpPr>
            <a:endCxn id="287" idx="0"/>
          </p:cNvCxnSpPr>
          <p:nvPr/>
        </p:nvCxnSpPr>
        <p:spPr>
          <a:xfrm>
            <a:off x="4562475" y="2868994"/>
            <a:ext cx="0" cy="744000"/>
          </a:xfrm>
          <a:prstGeom prst="straightConnector1">
            <a:avLst/>
          </a:prstGeom>
          <a:noFill/>
          <a:ln w="9525" cap="flat" cmpd="sng">
            <a:solidFill>
              <a:srgbClr val="6fa8dc"/>
            </a:solidFill>
            <a:prstDash val="solid"/>
            <a:round/>
          </a:ln>
        </p:spPr>
      </p:cxnSp>
      <p:sp>
        <p:nvSpPr>
          <p:cNvPr id="289" name="Google Shape;289;p35"/>
          <p:cNvSpPr/>
          <p:nvPr/>
        </p:nvSpPr>
        <p:spPr>
          <a:xfrm>
            <a:off x="7029300" y="3612994"/>
            <a:ext cx="150900" cy="1062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/>
          </a:p>
        </p:txBody>
      </p:sp>
      <p:cxnSp>
        <p:nvCxnSpPr>
          <p:cNvPr id="290" name="Google Shape;290;p35"/>
          <p:cNvCxnSpPr>
            <a:endCxn id="289" idx="0"/>
          </p:cNvCxnSpPr>
          <p:nvPr/>
        </p:nvCxnSpPr>
        <p:spPr>
          <a:xfrm>
            <a:off x="7104750" y="2868994"/>
            <a:ext cx="0" cy="744000"/>
          </a:xfrm>
          <a:prstGeom prst="straightConnector1">
            <a:avLst/>
          </a:prstGeom>
          <a:noFill/>
          <a:ln w="9525" cap="flat" cmpd="sng">
            <a:solidFill>
              <a:srgbClr val="6fa8dc"/>
            </a:solidFill>
            <a:prstDash val="solid"/>
            <a:round/>
          </a:ln>
        </p:spPr>
      </p:cxnSp>
      <p:pic>
        <p:nvPicPr>
          <p:cNvPr id="291" name="Google Shape;291;p35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6749516" y="1896203"/>
            <a:ext cx="759637" cy="75963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5"/>
          <p:cNvSpPr txBox="1"/>
          <p:nvPr/>
        </p:nvSpPr>
        <p:spPr>
          <a:xfrm>
            <a:off x="5861845" y="3818738"/>
            <a:ext cx="2485800" cy="294137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푸드트럭 문화형성</a:t>
            </a:r>
            <a:endParaRPr lang="ko-KR" b="1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35"/>
          <p:cNvSpPr txBox="1"/>
          <p:nvPr/>
        </p:nvSpPr>
        <p:spPr>
          <a:xfrm>
            <a:off x="852745" y="3789244"/>
            <a:ext cx="2485800" cy="295056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청년세대와의 시너지</a:t>
            </a:r>
            <a:endParaRPr lang="ko-KR" b="1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4" name="Google Shape;294;p35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1700832" y="1879763"/>
            <a:ext cx="807670" cy="691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/>
          <p:cNvPicPr/>
          <p:nvPr/>
        </p:nvPicPr>
        <p:blipFill rotWithShape="1">
          <a:blip r:embed="rId5">
            <a:alphaModFix/>
          </a:blip>
          <a:srcRect l="24580" t="1840" r="24450" b="46130"/>
          <a:stretch>
            <a:fillRect/>
          </a:stretch>
        </p:blipFill>
        <p:spPr>
          <a:xfrm>
            <a:off x="4033562" y="1871340"/>
            <a:ext cx="1076900" cy="824497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5"/>
          <p:cNvSpPr txBox="1"/>
          <p:nvPr/>
        </p:nvSpPr>
        <p:spPr>
          <a:xfrm>
            <a:off x="3329095" y="3786300"/>
            <a:ext cx="2485800" cy="2980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ko" b="1">
                <a:latin typeface="Malgun Gothic"/>
                <a:ea typeface="Malgun Gothic"/>
                <a:cs typeface="Malgun Gothic"/>
                <a:sym typeface="Malgun Gothic"/>
              </a:rPr>
              <a:t>데이터 인프라 구축</a:t>
            </a:r>
            <a:endParaRPr lang="ko-KR" b="1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/>
          <p:nvPr/>
        </p:nvSpPr>
        <p:spPr>
          <a:xfrm>
            <a:off x="387900" y="343519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1.플랫폼 소개</a:t>
            </a:r>
            <a:endParaRPr b="0" i="0" sz="3000" u="none" cap="none" strike="noStrike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02" name="Google Shape;302;p36"/>
          <p:cNvSpPr txBox="1"/>
          <p:nvPr>
            <p:ph type="title"/>
          </p:nvPr>
        </p:nvSpPr>
        <p:spPr>
          <a:xfrm>
            <a:off x="819150" y="439594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6. 기대효과 (직접적 효과)</a:t>
            </a:r>
            <a:endParaRPr/>
          </a:p>
        </p:txBody>
      </p:sp>
      <p:cxnSp>
        <p:nvCxnSpPr>
          <p:cNvPr id="303" name="Google Shape;303;p36"/>
          <p:cNvCxnSpPr>
            <a:stCxn id="304" idx="3"/>
            <a:endCxn id="305" idx="2"/>
          </p:cNvCxnSpPr>
          <p:nvPr/>
        </p:nvCxnSpPr>
        <p:spPr>
          <a:xfrm flipH="1" rot="10800000">
            <a:off x="5042613" y="1976250"/>
            <a:ext cx="562500" cy="14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6" name="Google Shape;306;p36"/>
          <p:cNvCxnSpPr>
            <a:stCxn id="307" idx="6"/>
            <a:endCxn id="304" idx="1"/>
          </p:cNvCxnSpPr>
          <p:nvPr/>
        </p:nvCxnSpPr>
        <p:spPr>
          <a:xfrm>
            <a:off x="2945825" y="1941656"/>
            <a:ext cx="546300" cy="1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8" name="Google Shape;308;p36"/>
          <p:cNvCxnSpPr>
            <a:stCxn id="305" idx="3"/>
            <a:endCxn id="309" idx="0"/>
          </p:cNvCxnSpPr>
          <p:nvPr/>
        </p:nvCxnSpPr>
        <p:spPr>
          <a:xfrm flipH="1">
            <a:off x="5605117" y="2767066"/>
            <a:ext cx="480000" cy="41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5" name="Google Shape;305;p36"/>
          <p:cNvSpPr/>
          <p:nvPr/>
        </p:nvSpPr>
        <p:spPr>
          <a:xfrm>
            <a:off x="5605050" y="858094"/>
            <a:ext cx="3278100" cy="22365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알리미 기능과 근처 푸드트럭 조회, 푸드트럭이 특정 위치 도착시 근처 서비스 이용자들에게 메세지 전달 가능, 도착 알림 보내기 기능.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지자체나 단체로 푸드트럭 콜하기, 예약하기 등의 기능s.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6"/>
          <p:cNvSpPr/>
          <p:nvPr/>
        </p:nvSpPr>
        <p:spPr>
          <a:xfrm>
            <a:off x="985975" y="2767069"/>
            <a:ext cx="2914800" cy="20394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관련 법률 규제가 상대적으로 덜한 해외로의 진출 -&gt; 일루와(illuwa)의 글로벌 진출과 더불어 세계적 서비스 제공으로의 도약.</a:t>
            </a:r>
            <a:endParaRPr b="0" i="0" sz="2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6"/>
          <p:cNvSpPr/>
          <p:nvPr/>
        </p:nvSpPr>
        <p:spPr>
          <a:xfrm>
            <a:off x="1075325" y="1239056"/>
            <a:ext cx="1870500" cy="14052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장소 For 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푸드트럭,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ko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지자체 연계형 장소 제공 및 근처 사용자들에게 정보 제공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6"/>
          <p:cNvSpPr txBox="1"/>
          <p:nvPr/>
        </p:nvSpPr>
        <p:spPr>
          <a:xfrm>
            <a:off x="3492213" y="1595700"/>
            <a:ext cx="1550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푸드트럭 유저 유입, 사용자 유저 유입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6"/>
          <p:cNvSpPr txBox="1"/>
          <p:nvPr/>
        </p:nvSpPr>
        <p:spPr>
          <a:xfrm>
            <a:off x="4922750" y="3180206"/>
            <a:ext cx="136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유저 유치,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신규 유저 유입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1" name="Google Shape;311;p36"/>
          <p:cNvCxnSpPr>
            <a:stCxn id="309" idx="1"/>
            <a:endCxn id="310" idx="6"/>
          </p:cNvCxnSpPr>
          <p:nvPr/>
        </p:nvCxnSpPr>
        <p:spPr>
          <a:xfrm flipH="1">
            <a:off x="3900650" y="3488006"/>
            <a:ext cx="1022100" cy="29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 txBox="1"/>
          <p:nvPr/>
        </p:nvSpPr>
        <p:spPr>
          <a:xfrm>
            <a:off x="387900" y="343519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ko" sz="3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1.플랫폼 소개</a:t>
            </a:r>
            <a:endParaRPr b="0" i="0" sz="3000" u="none" cap="none" strike="noStrike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17" name="Google Shape;317;p37"/>
          <p:cNvSpPr txBox="1"/>
          <p:nvPr>
            <p:ph type="title"/>
          </p:nvPr>
        </p:nvSpPr>
        <p:spPr>
          <a:xfrm>
            <a:off x="819150" y="439594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"/>
              <a:t>6. 기대효과 (간접적 효과)</a:t>
            </a:r>
            <a:endParaRPr/>
          </a:p>
        </p:txBody>
      </p:sp>
      <p:sp>
        <p:nvSpPr>
          <p:cNvPr id="318" name="Google Shape;318;p37"/>
          <p:cNvSpPr txBox="1"/>
          <p:nvPr/>
        </p:nvSpPr>
        <p:spPr>
          <a:xfrm>
            <a:off x="1178875" y="1254263"/>
            <a:ext cx="61722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Covid 19로 인한 Untact시대, 디지털 산업화의 가속점에서 ‘일루와’를 통한 푸드트럭의 새로운 방향성 제시. 데이터 뉴딜 정책에 걸 맞는 신규 데이터 인프라로써의 역할.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푸드트럭계의 카카오 택시나 배달의 민족과의 같은 역할수행.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일루와로 인해 푸드트럭과 창업이라는 진입장벽과 문턱을 매우 낮출 수 있음 -&gt; 소비자들과 판매자들 모두에게 ‘푸드트럭’이라는 새로운 형태의 음식, 카페 종합 푸드 서비스 제공 가능.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k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코로나로 인해 디지털 산업화가 가속되고, Untact로 인해 매장 내 식사가 어려운 시점에서 푸드트럭은 Untact와 Contact의 사이에서 소비자들에게는 값싼 퀄리티의 음식을 음식점보다 덜 접촉하며 제공받을 수 있고, 판매자들에게는 배달료의 인상과 더불어 부담되는 운영을 훨씬 값싼 가격에 서비스를 제공할 수 있어서 상대적으로 덜 부담되는 판매를 할 수 있음.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8"/>
          <p:cNvSpPr txBox="1"/>
          <p:nvPr/>
        </p:nvSpPr>
        <p:spPr>
          <a:xfrm>
            <a:off x="387900" y="343519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ko" sz="30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1.플랫폼 소개</a:t>
            </a:r>
            <a:endParaRPr lang="ko-KR" sz="3000" b="0" i="0" u="none" strike="noStrike" cap="none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4" name="Google Shape;324;p38"/>
          <p:cNvSpPr txBox="1">
            <a:spLocks noGrp="1"/>
          </p:cNvSpPr>
          <p:nvPr>
            <p:ph type="title" idx="0"/>
          </p:nvPr>
        </p:nvSpPr>
        <p:spPr>
          <a:xfrm>
            <a:off x="775800" y="439594"/>
            <a:ext cx="8368200" cy="514500"/>
          </a:xfrm>
          <a:prstGeom prst="rect">
            <a:avLst/>
          </a:prstGeom>
          <a:noFill/>
          <a:ln>
            <a:noFill/>
          </a:ln>
        </p:spPr>
        <p:txBody>
          <a:bodyPr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lang="ko-KR" altLang="en-US"/>
            </a:pPr>
            <a:r>
              <a:rPr lang="ko"/>
              <a:t>7. 추후 발전계획</a:t>
            </a:r>
            <a:endParaRPr lang="ko-KR"/>
          </a:p>
        </p:txBody>
      </p:sp>
      <p:sp>
        <p:nvSpPr>
          <p:cNvPr id="325" name="Google Shape;325;p38"/>
          <p:cNvSpPr/>
          <p:nvPr/>
        </p:nvSpPr>
        <p:spPr>
          <a:xfrm flipH="1">
            <a:off x="176775" y="2972888"/>
            <a:ext cx="8771400" cy="1988100"/>
          </a:xfrm>
          <a:prstGeom prst="rtTriangle">
            <a:avLst/>
          </a:prstGeom>
          <a:solidFill>
            <a:srgbClr val="17365d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/>
          </a:p>
        </p:txBody>
      </p:sp>
      <p:sp>
        <p:nvSpPr>
          <p:cNvPr id="326" name="Google Shape;326;p38"/>
          <p:cNvSpPr/>
          <p:nvPr/>
        </p:nvSpPr>
        <p:spPr>
          <a:xfrm>
            <a:off x="908125" y="2564606"/>
            <a:ext cx="3654300" cy="6579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-KR" altLang="en-US" sz="1800">
                <a:solidFill>
                  <a:srgbClr val="ffffff"/>
                </a:solidFill>
              </a:rPr>
              <a:t>자체적인 </a:t>
            </a:r>
            <a:r>
              <a:rPr lang="ko" sz="1800">
                <a:solidFill>
                  <a:srgbClr val="ffffff"/>
                </a:solidFill>
              </a:rPr>
              <a:t>임대서비스</a:t>
            </a:r>
            <a:endParaRPr lang="ko" sz="1800">
              <a:solidFill>
                <a:srgbClr val="ffffff"/>
              </a:solidFill>
            </a:endParaRPr>
          </a:p>
        </p:txBody>
      </p:sp>
      <p:sp>
        <p:nvSpPr>
          <p:cNvPr id="327" name="Google Shape;327;p38"/>
          <p:cNvSpPr/>
          <p:nvPr/>
        </p:nvSpPr>
        <p:spPr>
          <a:xfrm>
            <a:off x="3601225" y="1951088"/>
            <a:ext cx="4058700" cy="124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" sz="1800">
                <a:solidFill>
                  <a:srgbClr val="ffffff"/>
                </a:solidFill>
              </a:rPr>
              <a:t>해외 진출을 통한</a:t>
            </a:r>
            <a:endParaRPr lang="ko"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r>
              <a:rPr lang="ko" sz="1800">
                <a:solidFill>
                  <a:srgbClr val="ffffff"/>
                </a:solidFill>
              </a:rPr>
              <a:t>일루와의 세계화</a:t>
            </a:r>
            <a:endParaRPr lang="ko-KR" sz="1800">
              <a:solidFill>
                <a:srgbClr val="ffffff"/>
              </a:solidFill>
            </a:endParaRPr>
          </a:p>
        </p:txBody>
      </p:sp>
      <p:sp>
        <p:nvSpPr>
          <p:cNvPr id="328" name="Google Shape;328;p38"/>
          <p:cNvSpPr/>
          <p:nvPr/>
        </p:nvSpPr>
        <p:spPr>
          <a:xfrm rot="10800000">
            <a:off x="3632475" y="2871806"/>
            <a:ext cx="930000" cy="350700"/>
          </a:xfrm>
          <a:prstGeom prst="rtTriangle">
            <a:avLst/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 lang="ko-KR" altLang="en-US"/>
            </a:pPr>
            <a:endParaRPr 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736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/>
          <p:nvPr/>
        </p:nvSpPr>
        <p:spPr>
          <a:xfrm>
            <a:off x="2642550" y="804671"/>
            <a:ext cx="3858900" cy="2894100"/>
          </a:xfrm>
          <a:prstGeom prst="ellipse">
            <a:avLst/>
          </a:prstGeom>
          <a:solidFill>
            <a:srgbClr val="17365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endParaRPr lang="ko-KR"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39"/>
          <p:cNvSpPr txBox="1"/>
          <p:nvPr/>
        </p:nvSpPr>
        <p:spPr>
          <a:xfrm>
            <a:off x="2241884" y="587970"/>
            <a:ext cx="5138400" cy="852311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ko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r>
              <a:rPr lang="ko" sz="5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" sz="5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QnA</a:t>
            </a:r>
            <a:endParaRPr lang="ko-KR" sz="5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39"/>
          <p:cNvSpPr txBox="1"/>
          <p:nvPr/>
        </p:nvSpPr>
        <p:spPr>
          <a:xfrm>
            <a:off x="3421227" y="214649"/>
            <a:ext cx="817801" cy="852192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ko" sz="4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┏</a:t>
            </a:r>
            <a:r>
              <a:rPr lang="ko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r>
              <a:rPr lang="ko" sz="5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ko-KR" sz="5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p39"/>
          <p:cNvSpPr txBox="1"/>
          <p:nvPr/>
        </p:nvSpPr>
        <p:spPr>
          <a:xfrm>
            <a:off x="4935562" y="847138"/>
            <a:ext cx="817800" cy="850318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ko" sz="4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┛</a:t>
            </a:r>
            <a:r>
              <a:rPr lang="ko" sz="2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r>
              <a:rPr lang="ko" sz="5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ko-KR" sz="5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8" name="Google Shape;338;p39"/>
          <p:cNvSpPr/>
          <p:nvPr/>
        </p:nvSpPr>
        <p:spPr>
          <a:xfrm>
            <a:off x="-627300" y="3683719"/>
            <a:ext cx="10587300" cy="150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endParaRPr lang="ko-KR"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9" name="Google Shape;339;p39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2711896" y="1304591"/>
            <a:ext cx="3679545" cy="3679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736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/>
          <p:nvPr/>
        </p:nvSpPr>
        <p:spPr>
          <a:xfrm>
            <a:off x="251520" y="2301720"/>
            <a:ext cx="8640900" cy="264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endParaRPr lang="ko-KR"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p40"/>
          <p:cNvSpPr/>
          <p:nvPr/>
        </p:nvSpPr>
        <p:spPr>
          <a:xfrm>
            <a:off x="2627784" y="789552"/>
            <a:ext cx="3858900" cy="2894100"/>
          </a:xfrm>
          <a:prstGeom prst="ellipse">
            <a:avLst/>
          </a:prstGeom>
          <a:solidFill>
            <a:srgbClr val="17365d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endParaRPr lang="ko-KR"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p40"/>
          <p:cNvSpPr txBox="1"/>
          <p:nvPr/>
        </p:nvSpPr>
        <p:spPr>
          <a:xfrm>
            <a:off x="2699792" y="1923678"/>
            <a:ext cx="3816300" cy="1731996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ko" sz="5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</a:t>
            </a:r>
            <a:endParaRPr lang="ko" sz="5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ko" sz="5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YOU</a:t>
            </a:r>
            <a:endParaRPr lang="ko-KR" sz="5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365D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oogle Shape;87;p16"/>
          <p:cNvCxnSpPr/>
          <p:nvPr/>
        </p:nvCxnSpPr>
        <p:spPr>
          <a:xfrm>
            <a:off x="1866140" y="1540001"/>
            <a:ext cx="115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" name="Google Shape;88;p16"/>
          <p:cNvSpPr txBox="1"/>
          <p:nvPr/>
        </p:nvSpPr>
        <p:spPr>
          <a:xfrm>
            <a:off x="160800" y="1355344"/>
            <a:ext cx="225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 사 명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160800" y="384094"/>
            <a:ext cx="225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회사개요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0" name="Google Shape;90;p16"/>
          <p:cNvCxnSpPr/>
          <p:nvPr/>
        </p:nvCxnSpPr>
        <p:spPr>
          <a:xfrm>
            <a:off x="1866140" y="4061951"/>
            <a:ext cx="115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" name="Google Shape;91;p16"/>
          <p:cNvCxnSpPr/>
          <p:nvPr/>
        </p:nvCxnSpPr>
        <p:spPr>
          <a:xfrm>
            <a:off x="1866140" y="1937126"/>
            <a:ext cx="115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" name="Google Shape;92;p16"/>
          <p:cNvCxnSpPr/>
          <p:nvPr/>
        </p:nvCxnSpPr>
        <p:spPr>
          <a:xfrm>
            <a:off x="1866140" y="2700976"/>
            <a:ext cx="115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" name="Google Shape;93;p16"/>
          <p:cNvCxnSpPr/>
          <p:nvPr/>
        </p:nvCxnSpPr>
        <p:spPr>
          <a:xfrm>
            <a:off x="1866140" y="3168776"/>
            <a:ext cx="115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" name="Google Shape;94;p16"/>
          <p:cNvCxnSpPr/>
          <p:nvPr/>
        </p:nvCxnSpPr>
        <p:spPr>
          <a:xfrm>
            <a:off x="1866140" y="3624576"/>
            <a:ext cx="115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" name="Google Shape;95;p16"/>
          <p:cNvSpPr txBox="1"/>
          <p:nvPr/>
        </p:nvSpPr>
        <p:spPr>
          <a:xfrm>
            <a:off x="160800" y="1752469"/>
            <a:ext cx="225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 E O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160800" y="2516319"/>
            <a:ext cx="225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 재 지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160800" y="3002544"/>
            <a:ext cx="225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 립 일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160800" y="3439919"/>
            <a:ext cx="225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 본 금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160800" y="3877294"/>
            <a:ext cx="225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 업 원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3170550" y="1355344"/>
            <a:ext cx="225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푸드 트레블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3170550" y="1752481"/>
            <a:ext cx="225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 하 영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3170550" y="3439919"/>
            <a:ext cx="225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 정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3170550" y="3877294"/>
            <a:ext cx="225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2명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3170550" y="2984119"/>
            <a:ext cx="225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2021-02-25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3170550" y="2528331"/>
            <a:ext cx="225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 기 도 평 택 시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6" name="Google Shape;106;p16"/>
          <p:cNvCxnSpPr/>
          <p:nvPr/>
        </p:nvCxnSpPr>
        <p:spPr>
          <a:xfrm>
            <a:off x="1866140" y="2319051"/>
            <a:ext cx="115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16"/>
          <p:cNvSpPr txBox="1"/>
          <p:nvPr/>
        </p:nvSpPr>
        <p:spPr>
          <a:xfrm>
            <a:off x="160800" y="2134394"/>
            <a:ext cx="225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 T O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3170550" y="2134406"/>
            <a:ext cx="225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ko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 윤 성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736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/>
        </p:nvSpPr>
        <p:spPr>
          <a:xfrm>
            <a:off x="160800" y="384094"/>
            <a:ext cx="2250300" cy="3693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사업내용</a:t>
            </a:r>
            <a:endParaRPr lang="ko-KR" sz="1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505650" y="1220073"/>
            <a:ext cx="8132700" cy="29616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" sz="1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소프트웨어 서비스 개발 공급</a:t>
            </a:r>
            <a:endParaRPr lang="ko" sz="16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" sz="1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(일루와 플랫폼의 상용화) </a:t>
            </a:r>
            <a:endParaRPr lang="ko" sz="16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" sz="1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데이터 인프라 사업</a:t>
            </a:r>
            <a:endParaRPr lang="ko" sz="16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" sz="1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(전국 푸드트럭에 하드웨어 및 소프트웨어 공급 -&gt; </a:t>
            </a:r>
            <a:r>
              <a:rPr lang="ko-KR" altLang="en-US" sz="1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푸</a:t>
            </a:r>
            <a:r>
              <a:rPr lang="ko" sz="1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드트럭을 통한 매출 기록, </a:t>
            </a:r>
            <a:endParaRPr lang="ko" sz="16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" sz="1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데이터베이스 저장 및 가공) </a:t>
            </a:r>
            <a:endParaRPr lang="ko" sz="16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" sz="1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IT 관련 제품 공급</a:t>
            </a:r>
            <a:endParaRPr lang="ko" sz="16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25000"/>
              <a:buFont typeface="Arial"/>
              <a:buNone/>
              <a:defRPr lang="ko-KR" altLang="en-US"/>
            </a:pPr>
            <a:r>
              <a:rPr lang="ko" sz="16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	아두이노를 통한 자체적 포스기계 개발 및 양산화 -&gt; 회원들에게 공급</a:t>
            </a:r>
            <a:endParaRPr lang="ko-KR" sz="16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736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/>
        </p:nvSpPr>
        <p:spPr>
          <a:xfrm>
            <a:off x="160800" y="384094"/>
            <a:ext cx="2250300" cy="3693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ko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성장과정</a:t>
            </a:r>
            <a:endParaRPr lang="ko-KR" sz="1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"/>
          <p:cNvSpPr/>
          <p:nvPr/>
        </p:nvSpPr>
        <p:spPr>
          <a:xfrm>
            <a:off x="607073" y="2933463"/>
            <a:ext cx="1905875" cy="1677174"/>
          </a:xfrm>
          <a:prstGeom prst="rect">
            <a:avLst/>
          </a:prstGeom>
          <a:solidFill>
            <a:srgbClr val="ffff99"/>
          </a:solidFill>
          <a:ln w="9491" cap="flat" cmpd="sng" algn="ctr">
            <a:solidFill>
              <a:srgbClr val="009999"/>
            </a:solidFill>
            <a:prstDash val="solid"/>
            <a:round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3" name=""/>
          <p:cNvSpPr txBox="1"/>
          <p:nvPr/>
        </p:nvSpPr>
        <p:spPr>
          <a:xfrm>
            <a:off x="1369446" y="4015045"/>
            <a:ext cx="5336439" cy="3366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HY중고딕"/>
                <a:ea typeface="HY중고딕"/>
              </a:rPr>
              <a:t>                  IBM 중대형 서버 시스템 공급 사업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HY중고딕"/>
              <a:ea typeface="HY중고딕"/>
            </a:endParaRPr>
          </a:p>
        </p:txBody>
      </p:sp>
      <p:sp>
        <p:nvSpPr>
          <p:cNvPr id="124" name=""/>
          <p:cNvSpPr/>
          <p:nvPr/>
        </p:nvSpPr>
        <p:spPr>
          <a:xfrm>
            <a:off x="2512949" y="2247362"/>
            <a:ext cx="3811751" cy="2363276"/>
          </a:xfrm>
          <a:prstGeom prst="rect">
            <a:avLst/>
          </a:prstGeom>
          <a:solidFill>
            <a:srgbClr val="ccffff"/>
          </a:solidFill>
          <a:ln w="9491" cap="flat" cmpd="sng" algn="ctr">
            <a:solidFill>
              <a:srgbClr val="9900cc"/>
            </a:solidFill>
            <a:prstDash val="solid"/>
            <a:round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5" name=""/>
          <p:cNvSpPr/>
          <p:nvPr/>
        </p:nvSpPr>
        <p:spPr>
          <a:xfrm>
            <a:off x="6332259" y="1415038"/>
            <a:ext cx="2697191" cy="3528218"/>
          </a:xfrm>
          <a:prstGeom prst="rightArrow">
            <a:avLst>
              <a:gd name="adj1" fmla="val 80859"/>
              <a:gd name="adj2" fmla="val 23828"/>
            </a:avLst>
          </a:prstGeom>
          <a:solidFill>
            <a:srgbClr val="ffccff"/>
          </a:solidFill>
          <a:ln w="9491" cap="flat" cmpd="sng" algn="ctr">
            <a:solidFill>
              <a:srgbClr val="ff00ff"/>
            </a:solidFill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6" name=""/>
          <p:cNvSpPr txBox="1"/>
          <p:nvPr/>
        </p:nvSpPr>
        <p:spPr>
          <a:xfrm>
            <a:off x="912045" y="1041881"/>
            <a:ext cx="1219773" cy="3668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800" b="1" i="0" mc:Ignorable="hp" hp:hslEmbossed="0">
                <a:solidFill>
                  <a:schemeClr val="bg1"/>
                </a:solidFill>
                <a:latin typeface="Verdana"/>
                <a:ea typeface="HY중고딕"/>
              </a:rPr>
              <a:t>설립기</a:t>
            </a:r>
            <a:endParaRPr xmlns:mc="http://schemas.openxmlformats.org/markup-compatibility/2006" xmlns:hp="http://schemas.haansoft.com/office/presentation/8.0" kumimoji="1" lang="ko-KR" altLang="en-US" sz="1800" b="1" i="0" mc:Ignorable="hp" hp:hslEmbossed="0">
              <a:solidFill>
                <a:schemeClr val="bg1"/>
              </a:solidFill>
              <a:latin typeface="Verdana"/>
              <a:ea typeface="HY중고딕"/>
            </a:endParaRPr>
          </a:p>
        </p:txBody>
      </p:sp>
      <p:sp>
        <p:nvSpPr>
          <p:cNvPr id="127" name=""/>
          <p:cNvSpPr txBox="1"/>
          <p:nvPr/>
        </p:nvSpPr>
        <p:spPr>
          <a:xfrm>
            <a:off x="3808937" y="965666"/>
            <a:ext cx="1219773" cy="3668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800" b="1" i="0" mc:Ignorable="hp" hp:hslEmbossed="0">
                <a:solidFill>
                  <a:schemeClr val="bg1"/>
                </a:solidFill>
                <a:latin typeface="Verdana"/>
                <a:ea typeface="HY중고딕"/>
              </a:rPr>
              <a:t>성장기</a:t>
            </a:r>
            <a:endParaRPr xmlns:mc="http://schemas.openxmlformats.org/markup-compatibility/2006" xmlns:hp="http://schemas.haansoft.com/office/presentation/8.0" kumimoji="1" lang="ko-KR" altLang="en-US" sz="1800" b="1" i="0" mc:Ignorable="hp" hp:hslEmbossed="0">
              <a:solidFill>
                <a:schemeClr val="bg1"/>
              </a:solidFill>
              <a:latin typeface="Verdana"/>
              <a:ea typeface="HY중고딕"/>
            </a:endParaRPr>
          </a:p>
        </p:txBody>
      </p:sp>
      <p:sp>
        <p:nvSpPr>
          <p:cNvPr id="128" name=""/>
          <p:cNvSpPr txBox="1"/>
          <p:nvPr/>
        </p:nvSpPr>
        <p:spPr>
          <a:xfrm>
            <a:off x="6872815" y="950547"/>
            <a:ext cx="1219773" cy="3668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800" b="1" i="0" mc:Ignorable="hp" hp:hslEmbossed="0">
                <a:solidFill>
                  <a:schemeClr val="bg1"/>
                </a:solidFill>
                <a:latin typeface="Verdana"/>
                <a:ea typeface="HY중고딕"/>
              </a:rPr>
              <a:t>도약기</a:t>
            </a:r>
            <a:endParaRPr xmlns:mc="http://schemas.openxmlformats.org/markup-compatibility/2006" xmlns:hp="http://schemas.haansoft.com/office/presentation/8.0" kumimoji="1" lang="ko-KR" altLang="en-US" sz="1800" b="1" i="0" mc:Ignorable="hp" hp:hslEmbossed="0">
              <a:solidFill>
                <a:schemeClr val="bg1"/>
              </a:solidFill>
              <a:latin typeface="Verdana"/>
              <a:ea typeface="HY중고딕"/>
            </a:endParaRPr>
          </a:p>
        </p:txBody>
      </p:sp>
      <p:cxnSp>
        <p:nvCxnSpPr>
          <p:cNvPr id="129" name=""/>
          <p:cNvCxnSpPr/>
          <p:nvPr/>
        </p:nvCxnSpPr>
        <p:spPr>
          <a:xfrm>
            <a:off x="607073" y="951373"/>
            <a:ext cx="0" cy="3659265"/>
          </a:xfrm>
          <a:prstGeom prst="line">
            <a:avLst/>
          </a:prstGeom>
          <a:ln w="28587" cap="flat" cmpd="sng" algn="ctr">
            <a:solidFill>
              <a:schemeClr val="tx2"/>
            </a:solidFill>
            <a:prstDash val="solid"/>
            <a:round/>
          </a:ln>
        </p:spPr>
      </p:cxnSp>
      <p:cxnSp>
        <p:nvCxnSpPr>
          <p:cNvPr id="130" name=""/>
          <p:cNvCxnSpPr/>
          <p:nvPr/>
        </p:nvCxnSpPr>
        <p:spPr>
          <a:xfrm>
            <a:off x="607073" y="4610638"/>
            <a:ext cx="7699716" cy="0"/>
          </a:xfrm>
          <a:prstGeom prst="line">
            <a:avLst/>
          </a:prstGeom>
          <a:ln w="28587" cap="flat" cmpd="sng" algn="ctr">
            <a:solidFill>
              <a:schemeClr val="tx1"/>
            </a:solidFill>
            <a:prstDash val="solid"/>
            <a:round/>
          </a:ln>
        </p:spPr>
      </p:cxnSp>
      <p:cxnSp>
        <p:nvCxnSpPr>
          <p:cNvPr id="131" name=""/>
          <p:cNvCxnSpPr/>
          <p:nvPr/>
        </p:nvCxnSpPr>
        <p:spPr>
          <a:xfrm flipV="1">
            <a:off x="2512949" y="875102"/>
            <a:ext cx="0" cy="3735535"/>
          </a:xfrm>
          <a:prstGeom prst="line">
            <a:avLst/>
          </a:prstGeom>
          <a:ln w="19039" cap="flat" cmpd="sng" algn="ctr">
            <a:solidFill>
              <a:schemeClr val="tx1"/>
            </a:solidFill>
            <a:prstDash val="lgDash"/>
            <a:round/>
          </a:ln>
        </p:spPr>
      </p:cxnSp>
      <p:cxnSp>
        <p:nvCxnSpPr>
          <p:cNvPr id="132" name=""/>
          <p:cNvCxnSpPr/>
          <p:nvPr/>
        </p:nvCxnSpPr>
        <p:spPr>
          <a:xfrm flipV="1">
            <a:off x="6324700" y="875102"/>
            <a:ext cx="0" cy="3735535"/>
          </a:xfrm>
          <a:prstGeom prst="line">
            <a:avLst/>
          </a:prstGeom>
          <a:ln w="19039" cap="flat" cmpd="sng" algn="ctr">
            <a:solidFill>
              <a:schemeClr val="tx1"/>
            </a:solidFill>
            <a:prstDash val="lgDash"/>
            <a:round/>
          </a:ln>
        </p:spPr>
      </p:cxnSp>
      <p:sp>
        <p:nvSpPr>
          <p:cNvPr id="133" name=""/>
          <p:cNvSpPr txBox="1"/>
          <p:nvPr/>
        </p:nvSpPr>
        <p:spPr>
          <a:xfrm>
            <a:off x="607073" y="3081147"/>
            <a:ext cx="1905875" cy="13770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200" b="0" i="0" mc:Ignorable="hp" hp:hslEmbossed="0">
                <a:solidFill>
                  <a:schemeClr val="tx1"/>
                </a:solidFill>
                <a:latin typeface="굴림체"/>
                <a:ea typeface="굴림체"/>
              </a:rPr>
              <a:t>▶ </a:t>
            </a:r>
            <a:r>
              <a:rPr xmlns:mc="http://schemas.openxmlformats.org/markup-compatibility/2006" xmlns:hp="http://schemas.haansoft.com/office/presentation/8.0" kumimoji="1" lang="ko-KR" altLang="en-US" sz="1200" b="1" i="0" mc:Ignorable="hp" hp:hslEmbossed="0">
                <a:solidFill>
                  <a:schemeClr val="tx1"/>
                </a:solidFill>
                <a:latin typeface="굴림체"/>
                <a:ea typeface="굴림체"/>
              </a:rPr>
              <a:t>푸드트럭 시장 개척</a:t>
            </a:r>
            <a:endParaRPr xmlns:mc="http://schemas.openxmlformats.org/markup-compatibility/2006" xmlns:hp="http://schemas.haansoft.com/office/presentation/8.0" kumimoji="1" lang="ko-KR" altLang="en-US" sz="1200" b="1" i="0" mc:Ignorable="hp" hp:hslEmbossed="0">
              <a:solidFill>
                <a:schemeClr val="tx1"/>
              </a:solidFill>
              <a:latin typeface="굴림체"/>
              <a:ea typeface="굴림체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200" b="1" i="0" mc:Ignorable="hp" hp:hslEmbossed="0">
                <a:solidFill>
                  <a:schemeClr val="tx1"/>
                </a:solidFill>
                <a:latin typeface="굴림체"/>
                <a:ea typeface="굴림체"/>
              </a:rPr>
              <a:t>▶ 일루와 소프트웨어 서비스 개발 공급</a:t>
            </a:r>
            <a:endParaRPr xmlns:mc="http://schemas.openxmlformats.org/markup-compatibility/2006" xmlns:hp="http://schemas.haansoft.com/office/presentation/8.0" kumimoji="1" lang="ko-KR" altLang="en-US" sz="1200" b="1" i="0" mc:Ignorable="hp" hp:hslEmbossed="0">
              <a:solidFill>
                <a:schemeClr val="tx1"/>
              </a:solidFill>
              <a:latin typeface="굴림체"/>
              <a:ea typeface="굴림체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200" b="1" i="0" mc:Ignorable="hp" hp:hslEmbossed="0">
                <a:solidFill>
                  <a:schemeClr val="tx1"/>
                </a:solidFill>
                <a:latin typeface="굴림체"/>
                <a:ea typeface="굴림체"/>
              </a:rPr>
              <a:t>▶아두이노 기반의 자체 포스기 개발 공급</a:t>
            </a:r>
            <a:endParaRPr xmlns:mc="http://schemas.openxmlformats.org/markup-compatibility/2006" xmlns:hp="http://schemas.haansoft.com/office/presentation/8.0" kumimoji="1" lang="ko-KR" altLang="en-US" sz="1200" b="1" i="0" mc:Ignorable="hp" hp:hslEmbossed="0">
              <a:solidFill>
                <a:schemeClr val="tx1"/>
              </a:solidFill>
              <a:latin typeface="굴림체"/>
              <a:ea typeface="굴림체"/>
            </a:endParaRPr>
          </a:p>
        </p:txBody>
      </p:sp>
      <p:sp>
        <p:nvSpPr>
          <p:cNvPr id="134" name=""/>
          <p:cNvSpPr txBox="1"/>
          <p:nvPr/>
        </p:nvSpPr>
        <p:spPr>
          <a:xfrm>
            <a:off x="2589220" y="2273899"/>
            <a:ext cx="3506780" cy="23102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400" b="1" i="0" mc:Ignorable="hp" hp:hslEmbossed="0">
                <a:solidFill>
                  <a:schemeClr val="tx1"/>
                </a:solidFill>
                <a:latin typeface="굴림체"/>
                <a:ea typeface="굴림체"/>
              </a:rPr>
              <a:t>▶ 푸드트럭 시장 점유율 확대 </a:t>
            </a:r>
            <a:endParaRPr xmlns:mc="http://schemas.openxmlformats.org/markup-compatibility/2006" xmlns:hp="http://schemas.haansoft.com/office/presentation/8.0" kumimoji="1" lang="ko-KR" altLang="en-US" sz="1400" b="1" i="0" mc:Ignorable="hp" hp:hslEmbossed="0">
              <a:solidFill>
                <a:schemeClr val="tx1"/>
              </a:solidFill>
              <a:latin typeface="굴림체"/>
              <a:ea typeface="굴림체"/>
            </a:endParaRPr>
          </a:p>
          <a:p>
            <a:pPr marL="0" lvl="0" indent="0" algn="l" rtl="0" eaLnBrk="1" latinLnBrk="1" hangingPunct="1">
              <a:lnSpc>
                <a:spcPct val="11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400" b="1" i="0" mc:Ignorable="hp" hp:hslEmbossed="0">
                <a:solidFill>
                  <a:schemeClr val="tx1"/>
                </a:solidFill>
                <a:latin typeface="굴림체"/>
                <a:ea typeface="굴림체"/>
              </a:rPr>
              <a:t>▶ 온라인, 간편 결제 수주 확대</a:t>
            </a:r>
            <a:endParaRPr xmlns:mc="http://schemas.openxmlformats.org/markup-compatibility/2006" xmlns:hp="http://schemas.haansoft.com/office/presentation/8.0" kumimoji="1" lang="ko-KR" altLang="en-US" sz="1400" b="1" i="0" mc:Ignorable="hp" hp:hslEmbossed="0">
              <a:solidFill>
                <a:schemeClr val="tx1"/>
              </a:solidFill>
              <a:latin typeface="굴림체"/>
              <a:ea typeface="굴림체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400" b="1" i="0" mc:Ignorable="hp" hp:hslEmbossed="0">
                <a:solidFill>
                  <a:schemeClr val="tx1"/>
                </a:solidFill>
                <a:latin typeface="굴림체"/>
                <a:ea typeface="굴림체"/>
              </a:rPr>
              <a:t>▶ 차세대 푸드트럭 스타트업 지원 규모 확대, 혜택 확대 (트럭 개조, 임대 등)</a:t>
            </a:r>
            <a:endParaRPr xmlns:mc="http://schemas.openxmlformats.org/markup-compatibility/2006" xmlns:hp="http://schemas.haansoft.com/office/presentation/8.0" kumimoji="1" lang="ko-KR" altLang="en-US" sz="1400" b="1" i="0" mc:Ignorable="hp" hp:hslEmbossed="0">
              <a:solidFill>
                <a:schemeClr val="tx1"/>
              </a:solidFill>
              <a:latin typeface="굴림체"/>
              <a:ea typeface="굴림체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400" b="1" i="0" mc:Ignorable="hp" hp:hslEmbossed="0">
                <a:solidFill>
                  <a:schemeClr val="tx1"/>
                </a:solidFill>
                <a:latin typeface="굴림체"/>
                <a:ea typeface="굴림체"/>
              </a:rPr>
              <a:t>▶ 일루와 플랫폼을 통해 쌓은 데이터베이스 가공 사업 진행</a:t>
            </a:r>
            <a:endParaRPr xmlns:mc="http://schemas.openxmlformats.org/markup-compatibility/2006" xmlns:hp="http://schemas.haansoft.com/office/presentation/8.0" kumimoji="1" lang="ko-KR" altLang="en-US" sz="1400" b="1" i="0" mc:Ignorable="hp" hp:hslEmbossed="0">
              <a:solidFill>
                <a:schemeClr val="tx1"/>
              </a:solidFill>
              <a:latin typeface="굴림체"/>
              <a:ea typeface="굴림체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400" b="0" i="0" mc:Ignorable="hp" hp:hslEmbossed="0">
                <a:solidFill>
                  <a:schemeClr val="tx1"/>
                </a:solidFill>
                <a:latin typeface="굴림체"/>
                <a:ea typeface="굴림체"/>
              </a:rPr>
              <a:t>▶</a:t>
            </a:r>
            <a:r>
              <a:rPr xmlns:mc="http://schemas.openxmlformats.org/markup-compatibility/2006" xmlns:hp="http://schemas.haansoft.com/office/presentation/8.0" kumimoji="1" lang="en-US" altLang="ko-KR" sz="1400" b="0" i="0" mc:Ignorable="hp" hp:hslEmbossed="0">
                <a:solidFill>
                  <a:schemeClr val="tx1"/>
                </a:solidFill>
                <a:latin typeface="굴림체"/>
                <a:ea typeface="굴림체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1400" b="1" i="0" mc:Ignorable="hp" hp:hslEmbossed="0">
                <a:solidFill>
                  <a:schemeClr val="tx1"/>
                </a:solidFill>
                <a:latin typeface="굴림체"/>
                <a:ea typeface="굴림체"/>
              </a:rPr>
              <a:t>가공한 </a:t>
            </a:r>
            <a:r>
              <a:rPr xmlns:mc="http://schemas.openxmlformats.org/markup-compatibility/2006" xmlns:hp="http://schemas.haansoft.com/office/presentation/8.0" kumimoji="1" lang="en-US" altLang="ko-KR" sz="1400" b="1" i="0" mc:Ignorable="hp" hp:hslEmbossed="0">
                <a:solidFill>
                  <a:schemeClr val="tx1"/>
                </a:solidFill>
                <a:latin typeface="굴림체"/>
                <a:ea typeface="굴림체"/>
              </a:rPr>
              <a:t>DB</a:t>
            </a:r>
            <a:r>
              <a:rPr xmlns:mc="http://schemas.openxmlformats.org/markup-compatibility/2006" xmlns:hp="http://schemas.haansoft.com/office/presentation/8.0" kumimoji="1" lang="ko-KR" altLang="en-US" sz="1400" b="1" i="0" mc:Ignorable="hp" hp:hslEmbossed="0">
                <a:solidFill>
                  <a:schemeClr val="tx1"/>
                </a:solidFill>
                <a:latin typeface="굴림체"/>
                <a:ea typeface="굴림체"/>
              </a:rPr>
              <a:t>를 바탕으로 데이터 인프라 사업 진행</a:t>
            </a:r>
            <a:endParaRPr xmlns:mc="http://schemas.openxmlformats.org/markup-compatibility/2006" xmlns:hp="http://schemas.haansoft.com/office/presentation/8.0" kumimoji="1" lang="ko-KR" altLang="en-US" sz="1400" b="1" i="0" mc:Ignorable="hp" hp:hslEmbossed="0">
              <a:solidFill>
                <a:schemeClr val="tx1"/>
              </a:solidFill>
              <a:latin typeface="굴림체"/>
              <a:ea typeface="굴림체"/>
            </a:endParaRPr>
          </a:p>
        </p:txBody>
      </p:sp>
      <p:sp>
        <p:nvSpPr>
          <p:cNvPr id="135" name=""/>
          <p:cNvSpPr txBox="1"/>
          <p:nvPr/>
        </p:nvSpPr>
        <p:spPr>
          <a:xfrm>
            <a:off x="6324700" y="1866175"/>
            <a:ext cx="2591977" cy="26638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300" b="0" i="0" mc:Ignorable="hp" hp:hslEmbossed="0">
                <a:solidFill>
                  <a:schemeClr val="tx1"/>
                </a:solidFill>
                <a:latin typeface="굴림체"/>
                <a:ea typeface="굴림체"/>
              </a:rPr>
              <a:t>▶</a:t>
            </a:r>
            <a:r>
              <a:rPr xmlns:mc="http://schemas.openxmlformats.org/markup-compatibility/2006" xmlns:hp="http://schemas.haansoft.com/office/presentation/8.0" kumimoji="1" lang="ko-KR" altLang="en-US" sz="1300" b="1" i="0" mc:Ignorable="hp" hp:hslEmbossed="0">
                <a:solidFill>
                  <a:schemeClr val="tx1"/>
                </a:solidFill>
                <a:latin typeface="굴림체"/>
                <a:ea typeface="굴림체"/>
              </a:rPr>
              <a:t>푸드트럭 시장 내 자체적</a:t>
            </a:r>
            <a:endParaRPr xmlns:mc="http://schemas.openxmlformats.org/markup-compatibility/2006" xmlns:hp="http://schemas.haansoft.com/office/presentation/8.0" kumimoji="1" lang="ko-KR" altLang="en-US" sz="1300" b="1" i="0" mc:Ignorable="hp" hp:hslEmbossed="0">
              <a:solidFill>
                <a:schemeClr val="tx1"/>
              </a:solidFill>
              <a:latin typeface="굴림체"/>
              <a:ea typeface="굴림체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300" b="1" i="0" mc:Ignorable="hp" hp:hslEmbossed="0">
                <a:solidFill>
                  <a:schemeClr val="tx1"/>
                </a:solidFill>
                <a:latin typeface="굴림체"/>
                <a:ea typeface="굴림체"/>
              </a:rPr>
              <a:t>가맹 브랜드 생성</a:t>
            </a:r>
            <a:endParaRPr xmlns:mc="http://schemas.openxmlformats.org/markup-compatibility/2006" xmlns:hp="http://schemas.haansoft.com/office/presentation/8.0" kumimoji="1" lang="ko-KR" altLang="en-US" sz="1300" b="1" i="0" mc:Ignorable="hp" hp:hslEmbossed="0">
              <a:solidFill>
                <a:schemeClr val="tx1"/>
              </a:solidFill>
              <a:latin typeface="굴림체"/>
              <a:ea typeface="굴림체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300" b="0" i="0" mc:Ignorable="hp" hp:hslEmbossed="0">
                <a:solidFill>
                  <a:schemeClr val="tx1"/>
                </a:solidFill>
                <a:latin typeface="굴림체"/>
                <a:ea typeface="굴림체"/>
              </a:rPr>
              <a:t>▶</a:t>
            </a:r>
            <a:r>
              <a:rPr xmlns:mc="http://schemas.openxmlformats.org/markup-compatibility/2006" xmlns:hp="http://schemas.haansoft.com/office/presentation/8.0" kumimoji="1" lang="ko-KR" altLang="en-US" sz="1300" b="1" i="0" mc:Ignorable="hp" hp:hslEmbossed="0">
                <a:solidFill>
                  <a:schemeClr val="tx1"/>
                </a:solidFill>
                <a:latin typeface="굴림체"/>
                <a:ea typeface="굴림체"/>
              </a:rPr>
              <a:t>가공된 </a:t>
            </a:r>
            <a:r>
              <a:rPr xmlns:mc="http://schemas.openxmlformats.org/markup-compatibility/2006" xmlns:hp="http://schemas.haansoft.com/office/presentation/8.0" kumimoji="1" lang="en-US" altLang="ko-KR" sz="1300" b="1" i="0" mc:Ignorable="hp" hp:hslEmbossed="0">
                <a:solidFill>
                  <a:schemeClr val="tx1"/>
                </a:solidFill>
                <a:latin typeface="굴림체"/>
                <a:ea typeface="굴림체"/>
              </a:rPr>
              <a:t>DB</a:t>
            </a:r>
            <a:r>
              <a:rPr xmlns:mc="http://schemas.openxmlformats.org/markup-compatibility/2006" xmlns:hp="http://schemas.haansoft.com/office/presentation/8.0" kumimoji="1" lang="ko-KR" altLang="en-US" sz="1300" b="1" i="0" mc:Ignorable="hp" hp:hslEmbossed="0">
                <a:solidFill>
                  <a:schemeClr val="tx1"/>
                </a:solidFill>
                <a:latin typeface="굴림체"/>
                <a:ea typeface="굴림체"/>
              </a:rPr>
              <a:t>를 자체적 푸드트럭 브랜드 내에서 활용</a:t>
            </a:r>
            <a:endParaRPr xmlns:mc="http://schemas.openxmlformats.org/markup-compatibility/2006" xmlns:hp="http://schemas.haansoft.com/office/presentation/8.0" kumimoji="1" lang="ko-KR" altLang="en-US" sz="1300" b="1" i="0" mc:Ignorable="hp" hp:hslEmbossed="0">
              <a:solidFill>
                <a:schemeClr val="tx1"/>
              </a:solidFill>
              <a:latin typeface="굴림체"/>
              <a:ea typeface="굴림체"/>
            </a:endParaRPr>
          </a:p>
          <a:p>
            <a:pPr marL="0" lvl="0" indent="0" algn="l" rtl="0" eaLnBrk="1" latinLnBrk="1" hangingPunct="1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300" b="1" i="0" mc:Ignorable="hp" hp:hslEmbossed="0">
                <a:solidFill>
                  <a:schemeClr val="tx1"/>
                </a:solidFill>
                <a:latin typeface="굴림체"/>
                <a:ea typeface="굴림체"/>
              </a:rPr>
              <a:t>▶전자상거래</a:t>
            </a:r>
            <a:r>
              <a:rPr xmlns:mc="http://schemas.openxmlformats.org/markup-compatibility/2006" xmlns:hp="http://schemas.haansoft.com/office/presentation/8.0" kumimoji="1" lang="ko-KR" altLang="en-US" sz="1300" b="1" i="0" mc:Ignorable="hp" hp:hslEmbossed="0">
                <a:solidFill>
                  <a:schemeClr val="tx1"/>
                </a:solidFill>
                <a:latin typeface="Times New Roman"/>
                <a:ea typeface="굴림체"/>
              </a:rPr>
              <a:t>(</a:t>
            </a:r>
            <a:r>
              <a:rPr xmlns:mc="http://schemas.openxmlformats.org/markup-compatibility/2006" xmlns:hp="http://schemas.haansoft.com/office/presentation/8.0" kumimoji="1" lang="ko-KR" altLang="en-US" sz="1300" b="1" i="0" mc:Ignorable="hp" hp:hslEmbossed="0">
                <a:solidFill>
                  <a:schemeClr val="tx1"/>
                </a:solidFill>
                <a:latin typeface="굴림체"/>
                <a:ea typeface="굴림체"/>
              </a:rPr>
              <a:t>EC</a:t>
            </a:r>
            <a:r>
              <a:rPr xmlns:mc="http://schemas.openxmlformats.org/markup-compatibility/2006" xmlns:hp="http://schemas.haansoft.com/office/presentation/8.0" kumimoji="1" lang="ko-KR" altLang="en-US" sz="1300" b="1" i="0" mc:Ignorable="hp" hp:hslEmbossed="0">
                <a:solidFill>
                  <a:schemeClr val="tx1"/>
                </a:solidFill>
                <a:latin typeface="Times New Roman"/>
                <a:ea typeface="굴림체"/>
              </a:rPr>
              <a:t>)</a:t>
            </a:r>
            <a:r>
              <a:rPr xmlns:mc="http://schemas.openxmlformats.org/markup-compatibility/2006" xmlns:hp="http://schemas.haansoft.com/office/presentation/8.0" kumimoji="1" lang="ko-KR" altLang="en-US" sz="1300" b="1" i="0" mc:Ignorable="hp" hp:hslEmbossed="0">
                <a:solidFill>
                  <a:schemeClr val="tx1"/>
                </a:solidFill>
                <a:latin typeface="굴림체"/>
                <a:ea typeface="굴림체"/>
              </a:rPr>
              <a:t> 분야 </a:t>
            </a:r>
            <a:endParaRPr xmlns:mc="http://schemas.openxmlformats.org/markup-compatibility/2006" xmlns:hp="http://schemas.haansoft.com/office/presentation/8.0" kumimoji="1" lang="ko-KR" altLang="en-US" sz="1300" b="1" i="0" mc:Ignorable="hp" hp:hslEmbossed="0">
              <a:solidFill>
                <a:schemeClr val="tx1"/>
              </a:solidFill>
              <a:latin typeface="굴림체"/>
              <a:ea typeface="굴림체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300" b="1" i="0" mc:Ignorable="hp" hp:hslEmbossed="0">
                <a:solidFill>
                  <a:schemeClr val="tx1"/>
                </a:solidFill>
                <a:latin typeface="굴림체"/>
                <a:ea typeface="굴림체"/>
              </a:rPr>
              <a:t>  영업 확대</a:t>
            </a:r>
            <a:endParaRPr xmlns:mc="http://schemas.openxmlformats.org/markup-compatibility/2006" xmlns:hp="http://schemas.haansoft.com/office/presentation/8.0" kumimoji="1" lang="ko-KR" altLang="en-US" sz="1300" b="1" i="0" mc:Ignorable="hp" hp:hslEmbossed="0">
              <a:solidFill>
                <a:schemeClr val="tx1"/>
              </a:solidFill>
              <a:latin typeface="굴림체"/>
              <a:ea typeface="굴림체"/>
            </a:endParaRPr>
          </a:p>
          <a:p>
            <a:pPr marL="0" lvl="0" indent="0" algn="l" rtl="0" eaLnBrk="1" latinLnBrk="1" hangingPunct="1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300" b="1" i="0" mc:Ignorable="hp" hp:hslEmbossed="0">
                <a:solidFill>
                  <a:schemeClr val="tx1"/>
                </a:solidFill>
                <a:latin typeface="굴림체"/>
                <a:ea typeface="굴림체"/>
              </a:rPr>
              <a:t>▶기업, 국가와 제휴,</a:t>
            </a:r>
            <a:r>
              <a:rPr xmlns:mc="http://schemas.openxmlformats.org/markup-compatibility/2006" xmlns:hp="http://schemas.haansoft.com/office/presentation/8.0" kumimoji="1" lang="en-US" altLang="ko-KR" sz="1300" b="1" i="0" mc:Ignorable="hp" hp:hslEmbossed="0">
                <a:solidFill>
                  <a:schemeClr val="tx1"/>
                </a:solidFill>
                <a:latin typeface="굴림체"/>
                <a:ea typeface="굴림체"/>
              </a:rPr>
              <a:t> DB</a:t>
            </a:r>
            <a:r>
              <a:rPr xmlns:mc="http://schemas.openxmlformats.org/markup-compatibility/2006" xmlns:hp="http://schemas.haansoft.com/office/presentation/8.0" kumimoji="1" lang="ko-KR" altLang="en-US" sz="1300" b="1" i="0" mc:Ignorable="hp" hp:hslEmbossed="0">
                <a:solidFill>
                  <a:schemeClr val="tx1"/>
                </a:solidFill>
                <a:latin typeface="굴림체"/>
                <a:ea typeface="굴림체"/>
              </a:rPr>
              <a:t> 서비</a:t>
            </a:r>
            <a:endParaRPr xmlns:mc="http://schemas.openxmlformats.org/markup-compatibility/2006" xmlns:hp="http://schemas.haansoft.com/office/presentation/8.0" kumimoji="1" lang="ko-KR" altLang="en-US" sz="1300" b="1" i="0" mc:Ignorable="hp" hp:hslEmbossed="0">
              <a:solidFill>
                <a:schemeClr val="tx1"/>
              </a:solidFill>
              <a:latin typeface="굴림체"/>
              <a:ea typeface="굴림체"/>
            </a:endParaRPr>
          </a:p>
          <a:p>
            <a:pPr marL="0" lvl="0" indent="0" algn="l" rtl="0" eaLnBrk="1" latinLnBrk="1" hangingPunct="1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300" b="1" i="0" mc:Ignorable="hp" hp:hslEmbossed="0">
                <a:solidFill>
                  <a:schemeClr val="tx1"/>
                </a:solidFill>
                <a:latin typeface="굴림체"/>
                <a:ea typeface="굴림체"/>
              </a:rPr>
              <a:t>스 사업의 확장</a:t>
            </a:r>
            <a:endParaRPr xmlns:mc="http://schemas.openxmlformats.org/markup-compatibility/2006" xmlns:hp="http://schemas.haansoft.com/office/presentation/8.0" kumimoji="1" lang="ko-KR" altLang="en-US" sz="1300" b="1" i="0" mc:Ignorable="hp" hp:hslEmbossed="0">
              <a:solidFill>
                <a:schemeClr val="tx1"/>
              </a:solidFill>
              <a:latin typeface="굴림체"/>
              <a:ea typeface="굴림체"/>
            </a:endParaRPr>
          </a:p>
          <a:p>
            <a:pPr marL="0" lvl="0" indent="0" algn="l" rtl="0" eaLnBrk="1" latinLnBrk="1" hangingPunct="1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300" b="1" i="0" mc:Ignorable="hp" hp:hslEmbossed="0">
                <a:solidFill>
                  <a:schemeClr val="tx1"/>
                </a:solidFill>
                <a:latin typeface="굴림체"/>
                <a:ea typeface="굴림체"/>
              </a:rPr>
              <a:t>▶일루와 플랫폼 서비스,   </a:t>
            </a:r>
            <a:endParaRPr xmlns:mc="http://schemas.openxmlformats.org/markup-compatibility/2006" xmlns:hp="http://schemas.haansoft.com/office/presentation/8.0" kumimoji="1" lang="ko-KR" altLang="en-US" sz="1300" b="1" i="0" mc:Ignorable="hp" hp:hslEmbossed="0">
              <a:solidFill>
                <a:schemeClr val="tx1"/>
              </a:solidFill>
              <a:latin typeface="굴림체"/>
              <a:ea typeface="굴림체"/>
            </a:endParaRPr>
          </a:p>
          <a:p>
            <a:pPr marL="0" lvl="0" indent="0" algn="l" rtl="0" eaLnBrk="1" latinLnBrk="1" hangingPunct="1">
              <a:lnSpc>
                <a:spcPct val="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300" b="1" i="0" mc:Ignorable="hp" hp:hslEmbossed="0">
                <a:solidFill>
                  <a:schemeClr val="tx1"/>
                </a:solidFill>
                <a:latin typeface="굴림체"/>
                <a:ea typeface="굴림체"/>
              </a:rPr>
              <a:t>  자체적 브랜드의 해외진출</a:t>
            </a:r>
            <a:r>
              <a:rPr xmlns:mc="http://schemas.openxmlformats.org/markup-compatibility/2006" xmlns:hp="http://schemas.haansoft.com/office/presentation/8.0" kumimoji="1" lang="ko-KR" altLang="en-US" sz="1400" b="1" i="0" mc:Ignorable="hp" hp:hslEmbossed="0">
                <a:solidFill>
                  <a:schemeClr val="tx1"/>
                </a:solidFill>
                <a:latin typeface="굴림체"/>
                <a:ea typeface="굴림체"/>
              </a:rPr>
              <a:t> </a:t>
            </a:r>
            <a:endParaRPr xmlns:mc="http://schemas.openxmlformats.org/markup-compatibility/2006" xmlns:hp="http://schemas.haansoft.com/office/presentation/8.0" kumimoji="1" lang="ko-KR" altLang="en-US" sz="1400" b="1" i="0" mc:Ignorable="hp" hp:hslEmbossed="0">
              <a:solidFill>
                <a:schemeClr val="tx1"/>
              </a:solidFill>
              <a:latin typeface="굴림체"/>
              <a:ea typeface="굴림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736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/>
        </p:nvSpPr>
        <p:spPr>
          <a:xfrm>
            <a:off x="2483708" y="1414838"/>
            <a:ext cx="4176600" cy="1002587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 sz="6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사업현황</a:t>
            </a:r>
            <a:endParaRPr lang="ko-KR" altLang="en-US" sz="60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736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121;p18"/>
          <p:cNvSpPr txBox="1"/>
          <p:nvPr/>
        </p:nvSpPr>
        <p:spPr>
          <a:xfrm>
            <a:off x="160800" y="384094"/>
            <a:ext cx="2250300" cy="3693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사업분야</a:t>
            </a:r>
            <a:endParaRPr lang="ko-KR" altLang="en-US" sz="1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" name=""/>
          <p:cNvSpPr/>
          <p:nvPr/>
        </p:nvSpPr>
        <p:spPr>
          <a:xfrm rot="21600000">
            <a:off x="4666697" y="1049866"/>
            <a:ext cx="3201864" cy="1524689"/>
          </a:xfrm>
          <a:prstGeom prst="rect">
            <a:avLst/>
          </a:prstGeom>
          <a:solidFill>
            <a:srgbClr val="ccffff"/>
          </a:solidFill>
          <a:ln w="9525" cap="flat" cmpd="sng" algn="ctr">
            <a:noFill/>
            <a:prstDash val="solid"/>
            <a:round/>
          </a:ln>
          <a:effectLst>
            <a:outerShdw dist="107073" dir="2700000" algn="tl">
              <a:srgbClr val="33cccc"/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4" name=""/>
          <p:cNvSpPr/>
          <p:nvPr/>
        </p:nvSpPr>
        <p:spPr>
          <a:xfrm rot="21600000">
            <a:off x="931217" y="1049866"/>
            <a:ext cx="3049378" cy="1524689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</a:ln>
          <a:effectLst>
            <a:outerShdw dist="107073" dir="2700000" algn="tl">
              <a:srgbClr val="ff9966"/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5" name=""/>
          <p:cNvSpPr txBox="1"/>
          <p:nvPr/>
        </p:nvSpPr>
        <p:spPr>
          <a:xfrm>
            <a:off x="1007431" y="1507267"/>
            <a:ext cx="2835796" cy="842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2400" b="0" i="0" mc:Ignorable="hp" hp:hslEmbossed="0">
                <a:solidFill>
                  <a:schemeClr val="tx1"/>
                </a:solidFill>
                <a:latin typeface="굴림"/>
                <a:ea typeface="굴림"/>
              </a:rPr>
              <a:t>소프트웨어 플랫폼 사업</a:t>
            </a:r>
            <a:endParaRPr xmlns:mc="http://schemas.openxmlformats.org/markup-compatibility/2006" xmlns:hp="http://schemas.haansoft.com/office/presentation/8.0" kumimoji="1" lang="ko-KR" altLang="en-US" sz="2400" b="0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86" name=""/>
          <p:cNvSpPr/>
          <p:nvPr/>
        </p:nvSpPr>
        <p:spPr>
          <a:xfrm rot="21600000">
            <a:off x="931217" y="3108171"/>
            <a:ext cx="3125593" cy="1524689"/>
          </a:xfrm>
          <a:prstGeom prst="rect">
            <a:avLst/>
          </a:prstGeom>
          <a:solidFill>
            <a:srgbClr val="66ffcc"/>
          </a:solidFill>
          <a:ln w="9525" cap="flat" cmpd="sng" algn="ctr">
            <a:noFill/>
            <a:prstDash val="solid"/>
            <a:round/>
          </a:ln>
          <a:effectLst>
            <a:outerShdw dist="107073" dir="2700000" algn="tl">
              <a:srgbClr val="33cccc"/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7" name=""/>
          <p:cNvSpPr/>
          <p:nvPr/>
        </p:nvSpPr>
        <p:spPr>
          <a:xfrm rot="21600000">
            <a:off x="4666697" y="3108171"/>
            <a:ext cx="3201864" cy="1524689"/>
          </a:xfrm>
          <a:prstGeom prst="rect">
            <a:avLst/>
          </a:prstGeom>
          <a:solidFill>
            <a:srgbClr val="ff99ff"/>
          </a:solidFill>
          <a:ln w="9525" cap="flat" cmpd="sng" algn="ctr">
            <a:noFill/>
            <a:prstDash val="solid"/>
            <a:round/>
          </a:ln>
          <a:effectLst>
            <a:outerShdw dist="107073" dir="2700000" algn="tl">
              <a:srgbClr val="cc99ff"/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8" name=""/>
          <p:cNvSpPr txBox="1"/>
          <p:nvPr/>
        </p:nvSpPr>
        <p:spPr>
          <a:xfrm>
            <a:off x="4514267" y="3429000"/>
            <a:ext cx="3582994" cy="8226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kumimoji="1" lang="ko-KR" altLang="en-US" sz="2400" b="0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89" name=""/>
          <p:cNvSpPr txBox="1"/>
          <p:nvPr/>
        </p:nvSpPr>
        <p:spPr>
          <a:xfrm>
            <a:off x="4713349" y="1430996"/>
            <a:ext cx="3201864" cy="8227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2400" b="0" i="0" mc:Ignorable="hp" hp:hslEmbossed="0">
                <a:solidFill>
                  <a:schemeClr val="tx1"/>
                </a:solidFill>
                <a:latin typeface="굴림"/>
                <a:ea typeface="굴림"/>
              </a:rPr>
              <a:t>자체적 프렌차이즈 브랜딩</a:t>
            </a:r>
            <a:endParaRPr xmlns:mc="http://schemas.openxmlformats.org/markup-compatibility/2006" xmlns:hp="http://schemas.haansoft.com/office/presentation/8.0" kumimoji="1" lang="ko-KR" altLang="en-US" sz="2400" b="0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90" name=""/>
          <p:cNvSpPr txBox="1"/>
          <p:nvPr/>
        </p:nvSpPr>
        <p:spPr>
          <a:xfrm>
            <a:off x="1083703" y="3641843"/>
            <a:ext cx="2941630" cy="4800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2400" b="0" i="0" mc:Ignorable="hp" hp:hslEmbossed="0">
                <a:solidFill>
                  <a:schemeClr val="tx1"/>
                </a:solidFill>
                <a:latin typeface="굴림"/>
                <a:ea typeface="굴림"/>
              </a:rPr>
              <a:t>데이터 인프라 산업</a:t>
            </a:r>
            <a:endParaRPr xmlns:mc="http://schemas.openxmlformats.org/markup-compatibility/2006" xmlns:hp="http://schemas.haansoft.com/office/presentation/8.0" kumimoji="1" lang="ko-KR" altLang="en-US" sz="2400" b="0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91" name=""/>
          <p:cNvSpPr txBox="1"/>
          <p:nvPr/>
        </p:nvSpPr>
        <p:spPr>
          <a:xfrm>
            <a:off x="4902473" y="3610428"/>
            <a:ext cx="2949189" cy="5556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2400" b="0" i="0" mc:Ignorable="hp" hp:hslEmbossed="0">
                <a:solidFill>
                  <a:schemeClr val="tx1"/>
                </a:solidFill>
                <a:latin typeface="굴림"/>
                <a:ea typeface="굴림"/>
              </a:rPr>
              <a:t>하드웨어 개발 공급</a:t>
            </a:r>
            <a:endParaRPr xmlns:mc="http://schemas.openxmlformats.org/markup-compatibility/2006" xmlns:hp="http://schemas.haansoft.com/office/presentation/8.0" kumimoji="1" lang="ko-KR" altLang="en-US" sz="2400" b="0" i="0" mc:Ignorable="hp" hp:hslEmbossed="0">
              <a:solidFill>
                <a:schemeClr val="tx1"/>
              </a:solidFill>
              <a:latin typeface="굴림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1736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121;p18"/>
          <p:cNvSpPr txBox="1"/>
          <p:nvPr/>
        </p:nvSpPr>
        <p:spPr>
          <a:xfrm>
            <a:off x="304431" y="338736"/>
            <a:ext cx="3255716" cy="369300"/>
          </a:xfrm>
          <a:prstGeom prst="rect">
            <a:avLst/>
          </a:prstGeom>
          <a:noFill/>
          <a:ln>
            <a:noFill/>
          </a:ln>
        </p:spPr>
        <p:txBody>
          <a:bodyPr wrap="square" lIns="91400" tIns="45700" rIns="91400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 lang="ko-KR" altLang="en-US"/>
            </a:pPr>
            <a:r>
              <a:rPr lang="ko-KR" altLang="en-US" sz="1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소프트웨어 플랫폼 분야</a:t>
            </a:r>
            <a:endParaRPr lang="ko-KR" altLang="en-US" sz="1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"/>
          <p:cNvSpPr/>
          <p:nvPr/>
        </p:nvSpPr>
        <p:spPr>
          <a:xfrm rot="21600000">
            <a:off x="607074" y="1102869"/>
            <a:ext cx="4746022" cy="3869637"/>
          </a:xfrm>
          <a:prstGeom prst="rect">
            <a:avLst/>
          </a:prstGeom>
          <a:solidFill>
            <a:srgbClr val="ccffff"/>
          </a:solidFill>
          <a:ln w="9491" cap="flat" cmpd="sng" algn="ctr">
            <a:solidFill>
              <a:srgbClr val="008080"/>
            </a:solidFill>
            <a:prstDash val="solid"/>
            <a:round/>
          </a:ln>
          <a:effectLst>
            <a:outerShdw dist="107073" dir="2700000" algn="tl">
              <a:srgbClr val="009999"/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3" name=""/>
          <p:cNvSpPr/>
          <p:nvPr/>
        </p:nvSpPr>
        <p:spPr>
          <a:xfrm rot="21600000">
            <a:off x="378373" y="874169"/>
            <a:ext cx="2287061" cy="609831"/>
          </a:xfrm>
          <a:prstGeom prst="rect">
            <a:avLst/>
          </a:prstGeom>
          <a:solidFill>
            <a:schemeClr val="accent1"/>
          </a:solidFill>
          <a:ln w="9491" cap="flat" cmpd="sng" algn="ctr">
            <a:solidFill>
              <a:srgbClr val="3333cc"/>
            </a:solidFill>
            <a:prstDash val="solid"/>
            <a:round/>
          </a:ln>
          <a:effectLst>
            <a:outerShdw dist="107073" dir="2700000" algn="tl">
              <a:srgbClr val="0066cc"/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4" name=""/>
          <p:cNvSpPr txBox="1"/>
          <p:nvPr/>
        </p:nvSpPr>
        <p:spPr>
          <a:xfrm>
            <a:off x="912045" y="950384"/>
            <a:ext cx="1677119" cy="3970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2000" b="1" i="0" mc:Ignorable="hp" hp:hslEmbossed="0">
                <a:solidFill>
                  <a:schemeClr val="tx1"/>
                </a:solidFill>
                <a:latin typeface="HY중고딕"/>
                <a:ea typeface="HY중고딕"/>
              </a:rPr>
              <a:t>시장 환경</a:t>
            </a:r>
            <a:endParaRPr xmlns:mc="http://schemas.openxmlformats.org/markup-compatibility/2006" xmlns:hp="http://schemas.haansoft.com/office/presentation/8.0" kumimoji="1" lang="ko-KR" altLang="en-US" sz="2000" b="1" i="0" mc:Ignorable="hp" hp:hslEmbossed="0">
              <a:solidFill>
                <a:schemeClr val="tx1"/>
              </a:solidFill>
              <a:latin typeface="HY중고딕"/>
              <a:ea typeface="HY중고딕"/>
            </a:endParaRPr>
          </a:p>
        </p:txBody>
      </p:sp>
      <p:sp>
        <p:nvSpPr>
          <p:cNvPr id="95" name=""/>
          <p:cNvSpPr txBox="1"/>
          <p:nvPr/>
        </p:nvSpPr>
        <p:spPr>
          <a:xfrm>
            <a:off x="919604" y="1448118"/>
            <a:ext cx="4266562" cy="34605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Verdana"/>
                <a:ea typeface="굴림"/>
              </a:rPr>
              <a:t> 데이터 인프라 산업 투자 확대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Verdana"/>
              <a:ea typeface="굴림"/>
            </a:endParaRPr>
          </a:p>
          <a:p>
            <a:pPr marL="0" lvl="0" indent="0" algn="l" rtl="0" eaLnBrk="1" latinLnBrk="1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Verdana"/>
                <a:ea typeface="굴림"/>
              </a:rPr>
              <a:t> 전산화 분야의 아웃소싱 증대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Verdana"/>
              <a:ea typeface="굴림"/>
            </a:endParaRPr>
          </a:p>
          <a:p>
            <a:pPr marL="0" lvl="0" indent="0" algn="l" rtl="0" eaLnBrk="1" latinLnBrk="1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Verdana"/>
                <a:ea typeface="굴림"/>
              </a:rPr>
              <a:t> 코로나로 인해 유동인구의 감소로 타격을 입은 푸드트럭 업계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Verdana"/>
              <a:ea typeface="굴림"/>
            </a:endParaRPr>
          </a:p>
          <a:p>
            <a:pPr marL="0" lvl="0" indent="0" algn="l" rtl="0" eaLnBrk="1" latinLnBrk="1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Verdana"/>
                <a:ea typeface="굴림"/>
              </a:rPr>
              <a:t> 고객 </a:t>
            </a:r>
            <a:r>
              <a:rPr xmlns:mc="http://schemas.openxmlformats.org/markup-compatibility/2006" xmlns:hp="http://schemas.haansoft.com/office/presentation/8.0" kumimoji="1" lang="en-US" altLang="ko-KR" sz="1600" b="1" i="0" mc:Ignorable="hp" hp:hslEmbossed="0">
                <a:solidFill>
                  <a:schemeClr val="tx1"/>
                </a:solidFill>
                <a:latin typeface="Verdana"/>
                <a:ea typeface="굴림"/>
              </a:rPr>
              <a:t>DB</a:t>
            </a: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Verdana"/>
                <a:ea typeface="굴림"/>
              </a:rPr>
              <a:t> 확보, 관리, 활용 서비스 증진 산업 투자 확대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Verdana"/>
              <a:ea typeface="굴림"/>
            </a:endParaRPr>
          </a:p>
          <a:p>
            <a:pPr marL="0" lvl="0" indent="0" algn="l" rtl="0" eaLnBrk="1" latinLnBrk="1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Verdana"/>
                <a:ea typeface="굴림"/>
              </a:rPr>
              <a:t> 온라인 뱅킹</a:t>
            </a: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Times New Roman"/>
                <a:ea typeface="굴림"/>
              </a:rPr>
              <a:t>,</a:t>
            </a:r>
            <a:r>
              <a:rPr xmlns:mc="http://schemas.openxmlformats.org/markup-compatibility/2006" xmlns:hp="http://schemas.haansoft.com/office/presentation/8.0" kumimoji="1" lang="ko-KR" altLang="en-US" sz="1600" b="1" i="0" mc:Ignorable="hp" hp:hslEmbossed="0">
                <a:solidFill>
                  <a:schemeClr val="tx1"/>
                </a:solidFill>
                <a:latin typeface="Verdana"/>
                <a:ea typeface="굴림"/>
              </a:rPr>
              <a:t> 간편결제 시대</a:t>
            </a: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Verdana"/>
              <a:ea typeface="굴림"/>
            </a:endParaRPr>
          </a:p>
          <a:p>
            <a:pPr marL="0" lvl="0" indent="0" algn="l" rtl="0" eaLnBrk="1" latinLnBrk="1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endParaRPr xmlns:mc="http://schemas.openxmlformats.org/markup-compatibility/2006" xmlns:hp="http://schemas.haansoft.com/office/presentation/8.0" kumimoji="1" lang="ko-KR" altLang="en-US" sz="1600" b="1" i="0" mc:Ignorable="hp" hp:hslEmbossed="0">
              <a:solidFill>
                <a:schemeClr val="tx1"/>
              </a:solidFill>
              <a:latin typeface="Verdana"/>
              <a:ea typeface="굴림"/>
            </a:endParaRPr>
          </a:p>
        </p:txBody>
      </p:sp>
      <p:pic>
        <p:nvPicPr>
          <p:cNvPr id="96" name="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729322" y="1645960"/>
            <a:ext cx="228700" cy="174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97" name="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744441" y="2157353"/>
            <a:ext cx="228700" cy="174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98" name="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767119" y="2629473"/>
            <a:ext cx="228700" cy="174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99" name="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744440" y="3512154"/>
            <a:ext cx="228700" cy="1747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00" name="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721762" y="4334132"/>
            <a:ext cx="228700" cy="1746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01" name=""/>
          <p:cNvSpPr/>
          <p:nvPr/>
        </p:nvSpPr>
        <p:spPr>
          <a:xfrm rot="21600000">
            <a:off x="5854614" y="908957"/>
            <a:ext cx="2896892" cy="686101"/>
          </a:xfrm>
          <a:prstGeom prst="rect">
            <a:avLst/>
          </a:prstGeom>
          <a:solidFill>
            <a:schemeClr val="accent1"/>
          </a:solidFill>
          <a:ln w="9491" cap="flat" cmpd="sng" algn="ctr">
            <a:solidFill>
              <a:srgbClr val="3333cc"/>
            </a:solidFill>
            <a:prstDash val="solid"/>
            <a:round/>
          </a:ln>
          <a:effectLst>
            <a:outerShdw dist="107073" dir="2700000" algn="tl">
              <a:srgbClr val="0066cc"/>
            </a:outerShdw>
          </a:effectLst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2" name=""/>
          <p:cNvSpPr txBox="1"/>
          <p:nvPr/>
        </p:nvSpPr>
        <p:spPr>
          <a:xfrm>
            <a:off x="6436179" y="1068947"/>
            <a:ext cx="1677174" cy="3970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2000" b="1" i="0" mc:Ignorable="hp" hp:hslEmbossed="0">
                <a:solidFill>
                  <a:schemeClr val="tx1"/>
                </a:solidFill>
                <a:latin typeface="HY중고딕"/>
                <a:ea typeface="HY중고딕"/>
              </a:rPr>
              <a:t>SI 시장 확대</a:t>
            </a:r>
            <a:endParaRPr xmlns:mc="http://schemas.openxmlformats.org/markup-compatibility/2006" xmlns:hp="http://schemas.haansoft.com/office/presentation/8.0" kumimoji="1" lang="ko-KR" altLang="en-US" sz="2000" b="1" i="0" mc:Ignorable="hp" hp:hslEmbossed="0">
              <a:solidFill>
                <a:schemeClr val="tx1"/>
              </a:solidFill>
              <a:latin typeface="HY중고딕"/>
              <a:ea typeface="HY중고딕"/>
            </a:endParaRPr>
          </a:p>
        </p:txBody>
      </p:sp>
      <p:sp>
        <p:nvSpPr>
          <p:cNvPr id="103" name=""/>
          <p:cNvSpPr/>
          <p:nvPr/>
        </p:nvSpPr>
        <p:spPr>
          <a:xfrm>
            <a:off x="6313932" y="3874505"/>
            <a:ext cx="1753389" cy="762372"/>
          </a:xfrm>
          <a:prstGeom prst="ellipse">
            <a:avLst/>
          </a:prstGeom>
          <a:solidFill>
            <a:srgbClr val="ffccff"/>
          </a:solidFill>
          <a:ln w="9525" cap="flat" cmpd="sng" algn="ctr">
            <a:noFill/>
            <a:prstDash val="solid"/>
            <a:round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4" name=""/>
          <p:cNvSpPr/>
          <p:nvPr/>
        </p:nvSpPr>
        <p:spPr>
          <a:xfrm>
            <a:off x="6436179" y="2937024"/>
            <a:ext cx="1524689" cy="762372"/>
          </a:xfrm>
          <a:prstGeom prst="upArrow">
            <a:avLst>
              <a:gd name="adj1" fmla="val 49218"/>
              <a:gd name="adj2" fmla="val 23437"/>
            </a:avLst>
          </a:prstGeom>
          <a:gradFill flip="xy" rotWithShape="0">
            <a:gsLst>
              <a:gs pos="0">
                <a:srgbClr val="ff0000">
                  <a:alpha val="100000"/>
                </a:srgbClr>
              </a:gs>
              <a:gs pos="100000">
                <a:srgbClr val="ffff00">
                  <a:alpha val="100000"/>
                </a:srgbClr>
              </a:gs>
            </a:gsLst>
            <a:lin ang="10800000" scaled="0"/>
            <a:tileRect/>
          </a:gradFill>
          <a:ln w="9525" cap="flat" cmpd="sng" algn="ctr">
            <a:noFill/>
            <a:prstDash val="solid"/>
            <a:round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5" name=""/>
          <p:cNvSpPr txBox="1"/>
          <p:nvPr/>
        </p:nvSpPr>
        <p:spPr>
          <a:xfrm>
            <a:off x="6549572" y="3989193"/>
            <a:ext cx="1295988" cy="4574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2400" b="0" i="0" mc:Ignorable="hp" hp:hslEmbossed="0">
                <a:solidFill>
                  <a:schemeClr val="tx1"/>
                </a:solidFill>
                <a:latin typeface="Verdana"/>
                <a:ea typeface="굴림"/>
              </a:rPr>
              <a:t> </a:t>
            </a:r>
            <a:r>
              <a:rPr xmlns:mc="http://schemas.openxmlformats.org/markup-compatibility/2006" xmlns:hp="http://schemas.haansoft.com/office/presentation/8.0" kumimoji="1" lang="ko-KR" altLang="en-US" sz="2000" b="0" i="0" mc:Ignorable="hp" hp:hslEmbossed="0">
                <a:solidFill>
                  <a:schemeClr val="tx1"/>
                </a:solidFill>
                <a:latin typeface="HY견고딕"/>
                <a:ea typeface="HY견고딕"/>
              </a:rPr>
              <a:t>20XX년 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106" name=""/>
          <p:cNvSpPr/>
          <p:nvPr/>
        </p:nvSpPr>
        <p:spPr>
          <a:xfrm>
            <a:off x="6359288" y="1991364"/>
            <a:ext cx="1753389" cy="762316"/>
          </a:xfrm>
          <a:prstGeom prst="ellipse">
            <a:avLst/>
          </a:prstGeom>
          <a:solidFill>
            <a:srgbClr val="ffccff"/>
          </a:solidFill>
          <a:ln w="9525" cap="flat" cmpd="sng" algn="ctr">
            <a:noFill/>
            <a:prstDash val="solid"/>
            <a:round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7" name=""/>
          <p:cNvSpPr txBox="1"/>
          <p:nvPr/>
        </p:nvSpPr>
        <p:spPr>
          <a:xfrm>
            <a:off x="6207422" y="2174707"/>
            <a:ext cx="2058361" cy="3970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2000" b="0" i="0" mc:Ignorable="hp" hp:hslEmbossed="0">
                <a:solidFill>
                  <a:schemeClr val="tx1"/>
                </a:solidFill>
                <a:latin typeface="HY견고딕"/>
                <a:ea typeface="HY견고딕"/>
              </a:rPr>
              <a:t>20XX년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  <p:sp>
        <p:nvSpPr>
          <p:cNvPr id="108" name=""/>
          <p:cNvSpPr txBox="1"/>
          <p:nvPr/>
        </p:nvSpPr>
        <p:spPr>
          <a:xfrm>
            <a:off x="6512449" y="3089510"/>
            <a:ext cx="1372203" cy="4271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ko-KR" altLang="en-US"/>
            </a:pPr>
            <a:r>
              <a:rPr xmlns:mc="http://schemas.openxmlformats.org/markup-compatibility/2006" xmlns:hp="http://schemas.haansoft.com/office/presentation/8.0" kumimoji="1" lang="ko-KR" altLang="en-US" sz="2200" b="0" i="0" mc:Ignorable="hp" hp:hslEmbossed="0">
                <a:solidFill>
                  <a:schemeClr val="tx1"/>
                </a:solidFill>
                <a:latin typeface="HY견고딕"/>
                <a:ea typeface="HY견고딕"/>
              </a:rPr>
              <a:t>20</a:t>
            </a:r>
            <a:r>
              <a:rPr xmlns:mc="http://schemas.openxmlformats.org/markup-compatibility/2006" xmlns:hp="http://schemas.haansoft.com/office/presentation/8.0" kumimoji="1" lang="ko-KR" altLang="en-US" sz="2200" b="0" i="0" mc:Ignorable="hp" hp:hslEmbossed="0">
                <a:solidFill>
                  <a:schemeClr val="tx1"/>
                </a:solidFill>
                <a:latin typeface="Times New Roman"/>
                <a:ea typeface="HY견고딕"/>
              </a:rPr>
              <a:t>%</a:t>
            </a:r>
            <a:endParaRPr xmlns:mc="http://schemas.openxmlformats.org/markup-compatibility/2006" xmlns:hp="http://schemas.haansoft.com/office/presentation/8.0" kumimoji="1" lang="ko-KR" altLang="en-US" sz="2200" b="0" i="0" mc:Ignorable="hp" hp:hslEmbossed="0">
              <a:solidFill>
                <a:schemeClr val="tx1"/>
              </a:solidFill>
              <a:latin typeface="HY견고딕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879</ep:Words>
  <ep:PresentationFormat/>
  <ep:Paragraphs>180</ep:Paragraphs>
  <ep:Slides>38</ep:Slides>
  <ep:Notes>16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ep:HeadingPairs>
  <ep:TitlesOfParts>
    <vt:vector size="39" baseType="lpstr">
      <vt:lpstr>Simple Light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5. 기대효과</vt:lpstr>
      <vt:lpstr>슬라이드 34</vt:lpstr>
      <vt:lpstr>슬라이드 35</vt:lpstr>
      <vt:lpstr>슬라이드 36</vt:lpstr>
      <vt:lpstr>슬라이드 37</vt:lpstr>
      <vt:lpstr>슬라이드 38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박하영</cp:lastModifiedBy>
  <dcterms:modified xsi:type="dcterms:W3CDTF">2021-03-06T15:22:45.135</dcterms:modified>
  <cp:revision>43</cp:revision>
  <cp:version>0906.0100.01</cp:version>
</cp:coreProperties>
</file>